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embeddedFontLst>
    <p:embeddedFont>
      <p:font typeface="Montserrat"/>
      <p:regular r:id="rId47"/>
      <p:bold r:id="rId48"/>
      <p:italic r:id="rId49"/>
      <p:boldItalic r:id="rId50"/>
    </p:embeddedFont>
    <p:embeddedFont>
      <p:font typeface="Lato"/>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bold.fntdata"/><Relationship Id="rId47" Type="http://schemas.openxmlformats.org/officeDocument/2006/relationships/font" Target="fonts/Montserrat-regular.fntdata"/><Relationship Id="rId49" Type="http://schemas.openxmlformats.org/officeDocument/2006/relationships/font" Target="fonts/Montserrat-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ato-regular.fntdata"/><Relationship Id="rId50" Type="http://schemas.openxmlformats.org/officeDocument/2006/relationships/font" Target="fonts/Montserrat-boldItalic.fntdata"/><Relationship Id="rId53" Type="http://schemas.openxmlformats.org/officeDocument/2006/relationships/font" Target="fonts/Lato-italic.fntdata"/><Relationship Id="rId52" Type="http://schemas.openxmlformats.org/officeDocument/2006/relationships/font" Target="fonts/Lato-bold.fntdata"/><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font" Target="fonts/La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b893881a63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b893881a63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b893881a63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b893881a63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b893881a63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b893881a63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b893881a63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b893881a63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c11b2bc5d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c11b2bc5d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b893881a63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b893881a63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c11b2bc5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c11b2bc5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c11b2bc5d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c11b2bc5d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c11b2bc5d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c11b2bc5d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c11b2bc5db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c11b2bc5d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b89adc587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b89adc587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c11b2bc5d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c11b2bc5d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c11b2bc5d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c11b2bc5d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c11b2bc5d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c11b2bc5d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c1b43283f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c1b43283f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c1b43283f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c1b43283f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c1b43283f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c1b43283f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c1b43283f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c1b43283f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c1b43283f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c1b43283f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c1b43283f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c1b43283f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c1b43283f7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c1b43283f7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bea7c099f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bea7c099f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c1b43283f7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c1b43283f7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c1b43283f7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c1b43283f7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c11b2bc5d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c11b2bc5d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c1daeeff3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c1daeeff3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c11b2bc5d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c11b2bc5d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c1da71bb9c_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c1da71bb9c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c11b2bc5db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c11b2bc5db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c1da71bb9c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c1da71bb9c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c1da71bb9c_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c1da71bb9c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c11b2bc5db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c11b2bc5db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bea7c099f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bea7c099f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c11b2bc5db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c11b2bc5db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b893881a63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b893881a63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bea7c099f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bea7c099f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c16d2a1255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c16d2a1255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b893881a63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b893881a63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b893881a63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b893881a63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b893881a63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b893881a63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17.png"/><Relationship Id="rId5" Type="http://schemas.openxmlformats.org/officeDocument/2006/relationships/image" Target="../media/image10.png"/><Relationship Id="rId6"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29.png"/><Relationship Id="rId5"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35.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2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2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20.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23.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8.png"/><Relationship Id="rId4" Type="http://schemas.openxmlformats.org/officeDocument/2006/relationships/image" Target="../media/image25.png"/><Relationship Id="rId5" Type="http://schemas.openxmlformats.org/officeDocument/2006/relationships/image" Target="../media/image2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hyperlink" Target="https://github.com/htmw/2024S-Code-Avengers/wiki"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Book Buddy</a:t>
            </a:r>
            <a:br>
              <a:rPr lang="en"/>
            </a:br>
            <a:r>
              <a:rPr lang="en" sz="1466"/>
              <a:t>Sprint 2 Update</a:t>
            </a:r>
            <a:endParaRPr sz="1466"/>
          </a:p>
          <a:p>
            <a:pPr indent="0" lvl="0" marL="0" rtl="0" algn="l">
              <a:spcBef>
                <a:spcPts val="0"/>
              </a:spcBef>
              <a:spcAft>
                <a:spcPts val="0"/>
              </a:spcAft>
              <a:buNone/>
            </a:pPr>
            <a:r>
              <a:t/>
            </a:r>
            <a:endParaRPr sz="1466"/>
          </a:p>
          <a:p>
            <a:pPr indent="0" lvl="0" marL="0" rtl="0" algn="l">
              <a:spcBef>
                <a:spcPts val="0"/>
              </a:spcBef>
              <a:spcAft>
                <a:spcPts val="0"/>
              </a:spcAft>
              <a:buNone/>
            </a:pPr>
            <a:r>
              <a:rPr lang="en" sz="2433"/>
              <a:t>Team 5 - Code Avengers</a:t>
            </a:r>
            <a:endParaRPr sz="2433"/>
          </a:p>
        </p:txBody>
      </p:sp>
      <p:sp>
        <p:nvSpPr>
          <p:cNvPr id="135" name="Google Shape;135;p13"/>
          <p:cNvSpPr txBox="1"/>
          <p:nvPr>
            <p:ph idx="1" type="subTitle"/>
          </p:nvPr>
        </p:nvSpPr>
        <p:spPr>
          <a:xfrm>
            <a:off x="4535775" y="3924925"/>
            <a:ext cx="40188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Pace University Capstone Project - </a:t>
            </a:r>
            <a:r>
              <a:rPr lang="en"/>
              <a:t>Spring</a:t>
            </a:r>
            <a:r>
              <a:rPr lang="en"/>
              <a:t> 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22"/>
          <p:cNvPicPr preferRelativeResize="0"/>
          <p:nvPr/>
        </p:nvPicPr>
        <p:blipFill>
          <a:blip r:embed="rId3">
            <a:alphaModFix/>
          </a:blip>
          <a:stretch>
            <a:fillRect/>
          </a:stretch>
        </p:blipFill>
        <p:spPr>
          <a:xfrm>
            <a:off x="152400" y="270800"/>
            <a:ext cx="8839200" cy="460190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23"/>
          <p:cNvPicPr preferRelativeResize="0"/>
          <p:nvPr/>
        </p:nvPicPr>
        <p:blipFill>
          <a:blip r:embed="rId3">
            <a:alphaModFix/>
          </a:blip>
          <a:stretch>
            <a:fillRect/>
          </a:stretch>
        </p:blipFill>
        <p:spPr>
          <a:xfrm>
            <a:off x="152400" y="270800"/>
            <a:ext cx="8839200" cy="460190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24"/>
          <p:cNvPicPr preferRelativeResize="0"/>
          <p:nvPr/>
        </p:nvPicPr>
        <p:blipFill>
          <a:blip r:embed="rId3">
            <a:alphaModFix/>
          </a:blip>
          <a:stretch>
            <a:fillRect/>
          </a:stretch>
        </p:blipFill>
        <p:spPr>
          <a:xfrm>
            <a:off x="152400" y="270800"/>
            <a:ext cx="8839200" cy="460190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Team Working Agreement</a:t>
            </a:r>
            <a:endParaRPr/>
          </a:p>
        </p:txBody>
      </p:sp>
      <p:pic>
        <p:nvPicPr>
          <p:cNvPr id="221" name="Google Shape;221;p25"/>
          <p:cNvPicPr preferRelativeResize="0"/>
          <p:nvPr/>
        </p:nvPicPr>
        <p:blipFill>
          <a:blip r:embed="rId3">
            <a:alphaModFix/>
          </a:blip>
          <a:stretch>
            <a:fillRect/>
          </a:stretch>
        </p:blipFill>
        <p:spPr>
          <a:xfrm>
            <a:off x="2649700" y="1161475"/>
            <a:ext cx="4334497" cy="353085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Minimum Viable Product</a:t>
            </a:r>
            <a:endParaRPr/>
          </a:p>
        </p:txBody>
      </p:sp>
      <p:sp>
        <p:nvSpPr>
          <p:cNvPr id="227" name="Google Shape;227;p26"/>
          <p:cNvSpPr txBox="1"/>
          <p:nvPr>
            <p:ph idx="1" type="body"/>
          </p:nvPr>
        </p:nvSpPr>
        <p:spPr>
          <a:xfrm>
            <a:off x="1297500" y="1567550"/>
            <a:ext cx="39723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MVP will consist of the following functionalities:</a:t>
            </a:r>
            <a:endParaRPr/>
          </a:p>
          <a:p>
            <a:pPr indent="0" lvl="0" marL="0" rtl="0" algn="l">
              <a:spcBef>
                <a:spcPts val="1200"/>
              </a:spcBef>
              <a:spcAft>
                <a:spcPts val="0"/>
              </a:spcAft>
              <a:buNone/>
            </a:pPr>
            <a:r>
              <a:rPr lang="en"/>
              <a:t>	Registration/Login</a:t>
            </a:r>
            <a:endParaRPr/>
          </a:p>
          <a:p>
            <a:pPr indent="0" lvl="0" marL="0" rtl="0" algn="l">
              <a:spcBef>
                <a:spcPts val="1200"/>
              </a:spcBef>
              <a:spcAft>
                <a:spcPts val="0"/>
              </a:spcAft>
              <a:buNone/>
            </a:pPr>
            <a:r>
              <a:rPr lang="en"/>
              <a:t>	Book Recommendations</a:t>
            </a:r>
            <a:endParaRPr/>
          </a:p>
          <a:p>
            <a:pPr indent="0" lvl="0" marL="0" rtl="0" algn="l">
              <a:spcBef>
                <a:spcPts val="1200"/>
              </a:spcBef>
              <a:spcAft>
                <a:spcPts val="0"/>
              </a:spcAft>
              <a:buNone/>
            </a:pPr>
            <a:r>
              <a:rPr lang="en"/>
              <a:t>	Book Collections for User</a:t>
            </a:r>
            <a:endParaRPr/>
          </a:p>
          <a:p>
            <a:pPr indent="0" lvl="0" marL="0" rtl="0" algn="l">
              <a:spcBef>
                <a:spcPts val="1200"/>
              </a:spcBef>
              <a:spcAft>
                <a:spcPts val="1200"/>
              </a:spcAft>
              <a:buNone/>
            </a:pPr>
            <a:r>
              <a:rPr lang="en"/>
              <a:t>	Marketplace Functionality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1" name="Shape 231"/>
        <p:cNvGrpSpPr/>
        <p:nvPr/>
      </p:nvGrpSpPr>
      <p:grpSpPr>
        <a:xfrm>
          <a:off x="0" y="0"/>
          <a:ext cx="0" cy="0"/>
          <a:chOff x="0" y="0"/>
          <a:chExt cx="0" cy="0"/>
        </a:xfrm>
      </p:grpSpPr>
      <p:sp>
        <p:nvSpPr>
          <p:cNvPr id="232" name="Google Shape;232;p27"/>
          <p:cNvSpPr txBox="1"/>
          <p:nvPr>
            <p:ph type="title"/>
          </p:nvPr>
        </p:nvSpPr>
        <p:spPr>
          <a:xfrm>
            <a:off x="1297500" y="40692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Front End Technologies</a:t>
            </a:r>
            <a:endParaRPr/>
          </a:p>
        </p:txBody>
      </p:sp>
      <p:pic>
        <p:nvPicPr>
          <p:cNvPr id="233" name="Google Shape;233;p27"/>
          <p:cNvPicPr preferRelativeResize="0"/>
          <p:nvPr/>
        </p:nvPicPr>
        <p:blipFill>
          <a:blip r:embed="rId3">
            <a:alphaModFix/>
          </a:blip>
          <a:stretch>
            <a:fillRect/>
          </a:stretch>
        </p:blipFill>
        <p:spPr>
          <a:xfrm>
            <a:off x="1297500" y="3009275"/>
            <a:ext cx="1219200" cy="1219200"/>
          </a:xfrm>
          <a:prstGeom prst="rect">
            <a:avLst/>
          </a:prstGeom>
          <a:noFill/>
          <a:ln>
            <a:noFill/>
          </a:ln>
        </p:spPr>
      </p:pic>
      <p:pic>
        <p:nvPicPr>
          <p:cNvPr id="234" name="Google Shape;234;p27"/>
          <p:cNvPicPr preferRelativeResize="0"/>
          <p:nvPr/>
        </p:nvPicPr>
        <p:blipFill>
          <a:blip r:embed="rId4">
            <a:alphaModFix/>
          </a:blip>
          <a:stretch>
            <a:fillRect/>
          </a:stretch>
        </p:blipFill>
        <p:spPr>
          <a:xfrm>
            <a:off x="2691900" y="1555550"/>
            <a:ext cx="1219200" cy="1219200"/>
          </a:xfrm>
          <a:prstGeom prst="rect">
            <a:avLst/>
          </a:prstGeom>
          <a:noFill/>
          <a:ln>
            <a:noFill/>
          </a:ln>
        </p:spPr>
      </p:pic>
      <p:pic>
        <p:nvPicPr>
          <p:cNvPr id="235" name="Google Shape;235;p27"/>
          <p:cNvPicPr preferRelativeResize="0"/>
          <p:nvPr/>
        </p:nvPicPr>
        <p:blipFill>
          <a:blip r:embed="rId5">
            <a:alphaModFix/>
          </a:blip>
          <a:stretch>
            <a:fillRect/>
          </a:stretch>
        </p:blipFill>
        <p:spPr>
          <a:xfrm>
            <a:off x="1297500" y="1555550"/>
            <a:ext cx="1219200" cy="1219200"/>
          </a:xfrm>
          <a:prstGeom prst="rect">
            <a:avLst/>
          </a:prstGeom>
          <a:noFill/>
          <a:ln>
            <a:noFill/>
          </a:ln>
        </p:spPr>
      </p:pic>
      <p:pic>
        <p:nvPicPr>
          <p:cNvPr id="236" name="Google Shape;236;p27"/>
          <p:cNvPicPr preferRelativeResize="0"/>
          <p:nvPr/>
        </p:nvPicPr>
        <p:blipFill>
          <a:blip r:embed="rId6">
            <a:alphaModFix/>
          </a:blip>
          <a:stretch>
            <a:fillRect/>
          </a:stretch>
        </p:blipFill>
        <p:spPr>
          <a:xfrm>
            <a:off x="2805150" y="3122513"/>
            <a:ext cx="992700" cy="992700"/>
          </a:xfrm>
          <a:prstGeom prst="rect">
            <a:avLst/>
          </a:prstGeom>
          <a:noFill/>
          <a:ln>
            <a:noFill/>
          </a:ln>
        </p:spPr>
      </p:pic>
      <p:sp>
        <p:nvSpPr>
          <p:cNvPr id="237" name="Google Shape;237;p27"/>
          <p:cNvSpPr txBox="1"/>
          <p:nvPr/>
        </p:nvSpPr>
        <p:spPr>
          <a:xfrm>
            <a:off x="4541450" y="1779000"/>
            <a:ext cx="3389400" cy="158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ato"/>
                <a:ea typeface="Lato"/>
                <a:cs typeface="Lato"/>
                <a:sym typeface="Lato"/>
              </a:rPr>
              <a:t>We will be using the React JS library to create our UI along with some HTML and CSS as well. </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For our login/registration we will be using Google Firebase. They allow you to interact with it through an API </a:t>
            </a:r>
            <a:endParaRPr sz="1300">
              <a:solidFill>
                <a:schemeClr val="lt1"/>
              </a:solidFill>
              <a:latin typeface="Lato"/>
              <a:ea typeface="Lato"/>
              <a:cs typeface="Lato"/>
              <a:sym typeface="Lato"/>
            </a:endParaRPr>
          </a:p>
        </p:txBody>
      </p:sp>
      <p:sp>
        <p:nvSpPr>
          <p:cNvPr id="238" name="Google Shape;238;p27"/>
          <p:cNvSpPr/>
          <p:nvPr/>
        </p:nvSpPr>
        <p:spPr>
          <a:xfrm>
            <a:off x="8614650" y="156075"/>
            <a:ext cx="297300" cy="2898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Back End </a:t>
            </a:r>
            <a:r>
              <a:rPr lang="en"/>
              <a:t>Technologies</a:t>
            </a:r>
            <a:endParaRPr/>
          </a:p>
        </p:txBody>
      </p:sp>
      <p:pic>
        <p:nvPicPr>
          <p:cNvPr id="244" name="Google Shape;244;p28"/>
          <p:cNvPicPr preferRelativeResize="0"/>
          <p:nvPr/>
        </p:nvPicPr>
        <p:blipFill>
          <a:blip r:embed="rId3">
            <a:alphaModFix/>
          </a:blip>
          <a:stretch>
            <a:fillRect/>
          </a:stretch>
        </p:blipFill>
        <p:spPr>
          <a:xfrm>
            <a:off x="1297500" y="1674475"/>
            <a:ext cx="1219200" cy="1219200"/>
          </a:xfrm>
          <a:prstGeom prst="rect">
            <a:avLst/>
          </a:prstGeom>
          <a:noFill/>
          <a:ln>
            <a:noFill/>
          </a:ln>
        </p:spPr>
      </p:pic>
      <p:pic>
        <p:nvPicPr>
          <p:cNvPr id="245" name="Google Shape;245;p28"/>
          <p:cNvPicPr preferRelativeResize="0"/>
          <p:nvPr/>
        </p:nvPicPr>
        <p:blipFill>
          <a:blip r:embed="rId4">
            <a:alphaModFix/>
          </a:blip>
          <a:stretch>
            <a:fillRect/>
          </a:stretch>
        </p:blipFill>
        <p:spPr>
          <a:xfrm>
            <a:off x="1297500" y="3066225"/>
            <a:ext cx="1219200" cy="1219200"/>
          </a:xfrm>
          <a:prstGeom prst="rect">
            <a:avLst/>
          </a:prstGeom>
          <a:noFill/>
          <a:ln>
            <a:noFill/>
          </a:ln>
        </p:spPr>
      </p:pic>
      <p:pic>
        <p:nvPicPr>
          <p:cNvPr id="246" name="Google Shape;246;p28"/>
          <p:cNvPicPr preferRelativeResize="0"/>
          <p:nvPr/>
        </p:nvPicPr>
        <p:blipFill>
          <a:blip r:embed="rId5">
            <a:alphaModFix/>
          </a:blip>
          <a:stretch>
            <a:fillRect/>
          </a:stretch>
        </p:blipFill>
        <p:spPr>
          <a:xfrm>
            <a:off x="2800400" y="1674475"/>
            <a:ext cx="1219200" cy="1219200"/>
          </a:xfrm>
          <a:prstGeom prst="rect">
            <a:avLst/>
          </a:prstGeom>
          <a:noFill/>
          <a:ln>
            <a:noFill/>
          </a:ln>
        </p:spPr>
      </p:pic>
      <p:pic>
        <p:nvPicPr>
          <p:cNvPr id="247" name="Google Shape;247;p28"/>
          <p:cNvPicPr preferRelativeResize="0"/>
          <p:nvPr/>
        </p:nvPicPr>
        <p:blipFill>
          <a:blip r:embed="rId6">
            <a:alphaModFix/>
          </a:blip>
          <a:stretch>
            <a:fillRect/>
          </a:stretch>
        </p:blipFill>
        <p:spPr>
          <a:xfrm>
            <a:off x="2913650" y="3241450"/>
            <a:ext cx="992700" cy="992700"/>
          </a:xfrm>
          <a:prstGeom prst="rect">
            <a:avLst/>
          </a:prstGeom>
          <a:noFill/>
          <a:ln>
            <a:noFill/>
          </a:ln>
        </p:spPr>
      </p:pic>
      <p:sp>
        <p:nvSpPr>
          <p:cNvPr id="248" name="Google Shape;248;p28"/>
          <p:cNvSpPr txBox="1"/>
          <p:nvPr/>
        </p:nvSpPr>
        <p:spPr>
          <a:xfrm>
            <a:off x="4638075" y="1674475"/>
            <a:ext cx="3486000" cy="19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ato"/>
                <a:ea typeface="Lato"/>
                <a:cs typeface="Lato"/>
                <a:sym typeface="Lato"/>
              </a:rPr>
              <a:t>We are using PyTorch for our ML Algorithm</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We will create an API for the algorithm using Python</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The backend will be </a:t>
            </a:r>
            <a:r>
              <a:rPr lang="en" sz="1300">
                <a:solidFill>
                  <a:schemeClr val="lt1"/>
                </a:solidFill>
                <a:latin typeface="Lato"/>
                <a:ea typeface="Lato"/>
                <a:cs typeface="Lato"/>
                <a:sym typeface="Lato"/>
              </a:rPr>
              <a:t>written</a:t>
            </a:r>
            <a:r>
              <a:rPr lang="en" sz="1300">
                <a:solidFill>
                  <a:schemeClr val="lt1"/>
                </a:solidFill>
                <a:latin typeface="Lato"/>
                <a:ea typeface="Lato"/>
                <a:cs typeface="Lato"/>
                <a:sym typeface="Lato"/>
              </a:rPr>
              <a:t> in Java using the Spring Framework</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Our Database will be Postgres</a:t>
            </a:r>
            <a:endParaRPr sz="1300">
              <a:solidFill>
                <a:schemeClr val="lt1"/>
              </a:solidFill>
              <a:latin typeface="Lato"/>
              <a:ea typeface="Lato"/>
              <a:cs typeface="Lato"/>
              <a:sym typeface="Lato"/>
            </a:endParaRPr>
          </a:p>
        </p:txBody>
      </p:sp>
      <p:sp>
        <p:nvSpPr>
          <p:cNvPr id="249" name="Google Shape;249;p28"/>
          <p:cNvSpPr/>
          <p:nvPr/>
        </p:nvSpPr>
        <p:spPr>
          <a:xfrm>
            <a:off x="8592350" y="163525"/>
            <a:ext cx="297300" cy="2898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9"/>
          <p:cNvSpPr txBox="1"/>
          <p:nvPr>
            <p:ph type="title"/>
          </p:nvPr>
        </p:nvSpPr>
        <p:spPr>
          <a:xfrm>
            <a:off x="1234250" y="114725"/>
            <a:ext cx="7038900" cy="602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ML Algorithm</a:t>
            </a:r>
            <a:endParaRPr/>
          </a:p>
        </p:txBody>
      </p:sp>
      <p:sp>
        <p:nvSpPr>
          <p:cNvPr id="255" name="Google Shape;255;p29"/>
          <p:cNvSpPr txBox="1"/>
          <p:nvPr>
            <p:ph idx="1" type="body"/>
          </p:nvPr>
        </p:nvSpPr>
        <p:spPr>
          <a:xfrm>
            <a:off x="1367625" y="1107500"/>
            <a:ext cx="7514400" cy="3768900"/>
          </a:xfrm>
          <a:prstGeom prst="rect">
            <a:avLst/>
          </a:prstGeom>
        </p:spPr>
        <p:txBody>
          <a:bodyPr anchorCtr="0" anchor="t" bIns="91425" lIns="91425" spcFirstLastPara="1" rIns="91425" wrap="square" tIns="91425">
            <a:normAutofit fontScale="70000" lnSpcReduction="20000"/>
          </a:bodyPr>
          <a:lstStyle/>
          <a:p>
            <a:pPr indent="-172085" lvl="0" marL="171450" rtl="0" algn="l">
              <a:lnSpc>
                <a:spcPct val="150000"/>
              </a:lnSpc>
              <a:spcBef>
                <a:spcPts val="0"/>
              </a:spcBef>
              <a:spcAft>
                <a:spcPts val="0"/>
              </a:spcAft>
              <a:buSzPct val="100000"/>
              <a:buAutoNum type="arabicPeriod"/>
            </a:pPr>
            <a:r>
              <a:rPr lang="en"/>
              <a:t>Feature Vector Construction:</a:t>
            </a:r>
            <a:endParaRPr/>
          </a:p>
          <a:p>
            <a:pPr indent="-286385" lvl="0" marL="457200" rtl="0" algn="l">
              <a:lnSpc>
                <a:spcPct val="150000"/>
              </a:lnSpc>
              <a:spcBef>
                <a:spcPts val="0"/>
              </a:spcBef>
              <a:spcAft>
                <a:spcPts val="0"/>
              </a:spcAft>
              <a:buSzPct val="100000"/>
              <a:buChar char="●"/>
            </a:pPr>
            <a:r>
              <a:rPr lang="en"/>
              <a:t>Represent each book as a vector of features. Each dimension corresponds to a specific characteristic or keyword associated with the book.</a:t>
            </a:r>
            <a:endParaRPr/>
          </a:p>
          <a:p>
            <a:pPr indent="-286385" lvl="0" marL="457200" rtl="0" algn="l">
              <a:spcBef>
                <a:spcPts val="0"/>
              </a:spcBef>
              <a:spcAft>
                <a:spcPts val="0"/>
              </a:spcAft>
              <a:buSzPct val="100000"/>
              <a:buChar char="●"/>
            </a:pPr>
            <a:r>
              <a:rPr lang="en"/>
              <a:t>For textual features, use techniques like TF-IDF to weight the importance of each word or tag.</a:t>
            </a:r>
            <a:endParaRPr/>
          </a:p>
          <a:p>
            <a:pPr indent="0" lvl="0" marL="0" rtl="0" algn="l">
              <a:spcBef>
                <a:spcPts val="1200"/>
              </a:spcBef>
              <a:spcAft>
                <a:spcPts val="0"/>
              </a:spcAft>
              <a:buNone/>
            </a:pPr>
            <a:r>
              <a:rPr lang="en"/>
              <a:t>2.  Cosine Similarity Calculation:</a:t>
            </a:r>
            <a:endParaRPr/>
          </a:p>
          <a:p>
            <a:pPr indent="0" lvl="0" marL="0" rtl="0" algn="l">
              <a:spcBef>
                <a:spcPts val="1200"/>
              </a:spcBef>
              <a:spcAft>
                <a:spcPts val="0"/>
              </a:spcAft>
              <a:buNone/>
            </a:pPr>
            <a:r>
              <a:rPr lang="en"/>
              <a:t>Calculate the cosine of the angle between two book vectors, A and B, using the formula:</a:t>
            </a:r>
            <a:endParaRPr/>
          </a:p>
          <a:p>
            <a:pPr indent="0" lvl="0" marL="0" rtl="0" algn="ctr">
              <a:spcBef>
                <a:spcPts val="1200"/>
              </a:spcBef>
              <a:spcAft>
                <a:spcPts val="0"/>
              </a:spcAft>
              <a:buNone/>
            </a:pPr>
            <a:r>
              <a:rPr b="1" lang="en"/>
              <a:t>Cosine Similarity = </a:t>
            </a:r>
            <a:r>
              <a:rPr b="1" lang="en" sz="1260">
                <a:latin typeface="Arial"/>
                <a:ea typeface="Arial"/>
                <a:cs typeface="Arial"/>
                <a:sym typeface="Arial"/>
              </a:rPr>
              <a:t>(A⋅B)/‖A‖‖B‖ </a:t>
            </a:r>
            <a:endParaRPr b="1" sz="1260">
              <a:latin typeface="Arial"/>
              <a:ea typeface="Arial"/>
              <a:cs typeface="Arial"/>
              <a:sym typeface="Arial"/>
            </a:endParaRPr>
          </a:p>
          <a:p>
            <a:pPr indent="0" lvl="0" marL="0" rtl="0" algn="l">
              <a:spcBef>
                <a:spcPts val="1200"/>
              </a:spcBef>
              <a:spcAft>
                <a:spcPts val="0"/>
              </a:spcAft>
              <a:buNone/>
            </a:pPr>
            <a:r>
              <a:rPr lang="en" sz="1250">
                <a:latin typeface="Arial"/>
                <a:ea typeface="Arial"/>
                <a:cs typeface="Arial"/>
                <a:sym typeface="Arial"/>
              </a:rPr>
              <a:t>Where:</a:t>
            </a:r>
            <a:endParaRPr sz="1250">
              <a:latin typeface="Arial"/>
              <a:ea typeface="Arial"/>
              <a:cs typeface="Arial"/>
              <a:sym typeface="Arial"/>
            </a:endParaRPr>
          </a:p>
          <a:p>
            <a:pPr indent="-284162" lvl="0" marL="457200" rtl="0" algn="l">
              <a:spcBef>
                <a:spcPts val="1200"/>
              </a:spcBef>
              <a:spcAft>
                <a:spcPts val="0"/>
              </a:spcAft>
              <a:buSzPct val="100000"/>
              <a:buFont typeface="Arial"/>
              <a:buChar char="●"/>
            </a:pPr>
            <a:r>
              <a:rPr lang="en" sz="1250">
                <a:latin typeface="Arial"/>
                <a:ea typeface="Arial"/>
                <a:cs typeface="Arial"/>
                <a:sym typeface="Arial"/>
              </a:rPr>
              <a:t>A⋅B is the dot product of vectors A and B</a:t>
            </a:r>
            <a:endParaRPr sz="1250">
              <a:latin typeface="Arial"/>
              <a:ea typeface="Arial"/>
              <a:cs typeface="Arial"/>
              <a:sym typeface="Arial"/>
            </a:endParaRPr>
          </a:p>
          <a:p>
            <a:pPr indent="-284162" lvl="0" marL="457200" rtl="0" algn="l">
              <a:spcBef>
                <a:spcPts val="0"/>
              </a:spcBef>
              <a:spcAft>
                <a:spcPts val="0"/>
              </a:spcAft>
              <a:buSzPct val="100000"/>
              <a:buFont typeface="Arial"/>
              <a:buChar char="●"/>
            </a:pPr>
            <a:r>
              <a:rPr lang="en" sz="1250">
                <a:latin typeface="Arial"/>
                <a:ea typeface="Arial"/>
                <a:cs typeface="Arial"/>
                <a:sym typeface="Arial"/>
              </a:rPr>
              <a:t>‖A‖ and ∥B∥ are the magnitudes (Euclidean norms) of vectors A and B, respectively.</a:t>
            </a:r>
            <a:endParaRPr sz="1250">
              <a:latin typeface="Arial"/>
              <a:ea typeface="Arial"/>
              <a:cs typeface="Arial"/>
              <a:sym typeface="Arial"/>
            </a:endParaRPr>
          </a:p>
          <a:p>
            <a:pPr indent="0" lvl="0" marL="0" rtl="0" algn="l">
              <a:spcBef>
                <a:spcPts val="1200"/>
              </a:spcBef>
              <a:spcAft>
                <a:spcPts val="0"/>
              </a:spcAft>
              <a:buNone/>
            </a:pPr>
            <a:r>
              <a:rPr lang="en" sz="1250">
                <a:latin typeface="Arial"/>
                <a:ea typeface="Arial"/>
                <a:cs typeface="Arial"/>
                <a:sym typeface="Arial"/>
              </a:rPr>
              <a:t>3. Interpretation:</a:t>
            </a:r>
            <a:endParaRPr sz="1250">
              <a:latin typeface="Arial"/>
              <a:ea typeface="Arial"/>
              <a:cs typeface="Arial"/>
              <a:sym typeface="Arial"/>
            </a:endParaRPr>
          </a:p>
          <a:p>
            <a:pPr indent="-284162" lvl="0" marL="457200" rtl="0" algn="l">
              <a:spcBef>
                <a:spcPts val="1200"/>
              </a:spcBef>
              <a:spcAft>
                <a:spcPts val="0"/>
              </a:spcAft>
              <a:buSzPct val="100000"/>
              <a:buFont typeface="Arial"/>
              <a:buChar char="●"/>
            </a:pPr>
            <a:r>
              <a:rPr lang="en" sz="1250">
                <a:latin typeface="Arial"/>
                <a:ea typeface="Arial"/>
                <a:cs typeface="Arial"/>
                <a:sym typeface="Arial"/>
              </a:rPr>
              <a:t>The cosine similarity ranges from -1 to 1, where 1 means identical, 0 indicates orthogonality (no similarity), and -1 implies opposite.</a:t>
            </a:r>
            <a:endParaRPr sz="1250">
              <a:latin typeface="Arial"/>
              <a:ea typeface="Arial"/>
              <a:cs typeface="Arial"/>
              <a:sym typeface="Arial"/>
            </a:endParaRPr>
          </a:p>
          <a:p>
            <a:pPr indent="-284162" lvl="0" marL="457200" rtl="0" algn="l">
              <a:spcBef>
                <a:spcPts val="0"/>
              </a:spcBef>
              <a:spcAft>
                <a:spcPts val="0"/>
              </a:spcAft>
              <a:buSzPct val="100000"/>
              <a:buFont typeface="Arial"/>
              <a:buChar char="●"/>
            </a:pPr>
            <a:r>
              <a:rPr lang="en" sz="1250">
                <a:latin typeface="Arial"/>
                <a:ea typeface="Arial"/>
                <a:cs typeface="Arial"/>
                <a:sym typeface="Arial"/>
              </a:rPr>
              <a:t>For book recommendations, we focus on positive similarity scores, with higher scores indicating greater similarity.</a:t>
            </a:r>
            <a:endParaRPr sz="1250">
              <a:latin typeface="Arial"/>
              <a:ea typeface="Arial"/>
              <a:cs typeface="Arial"/>
              <a:sym typeface="Arial"/>
            </a:endParaRPr>
          </a:p>
          <a:p>
            <a:pPr indent="0" lvl="0" marL="0" rtl="0" algn="l">
              <a:spcBef>
                <a:spcPts val="1200"/>
              </a:spcBef>
              <a:spcAft>
                <a:spcPts val="0"/>
              </a:spcAft>
              <a:buNone/>
            </a:pPr>
            <a:r>
              <a:rPr lang="en" sz="1250">
                <a:latin typeface="Arial"/>
                <a:ea typeface="Arial"/>
                <a:cs typeface="Arial"/>
                <a:sym typeface="Arial"/>
              </a:rPr>
              <a:t>4. Recommendation:</a:t>
            </a:r>
            <a:endParaRPr sz="1250">
              <a:latin typeface="Arial"/>
              <a:ea typeface="Arial"/>
              <a:cs typeface="Arial"/>
              <a:sym typeface="Arial"/>
            </a:endParaRPr>
          </a:p>
          <a:p>
            <a:pPr indent="-284162" lvl="0" marL="457200" rtl="0" algn="l">
              <a:spcBef>
                <a:spcPts val="1200"/>
              </a:spcBef>
              <a:spcAft>
                <a:spcPts val="0"/>
              </a:spcAft>
              <a:buSzPct val="100000"/>
              <a:buFont typeface="Arial"/>
              <a:buChar char="●"/>
            </a:pPr>
            <a:r>
              <a:rPr lang="en" sz="1250">
                <a:latin typeface="Arial"/>
                <a:ea typeface="Arial"/>
                <a:cs typeface="Arial"/>
                <a:sym typeface="Arial"/>
              </a:rPr>
              <a:t>For a target book, calculate its cosine similarity with all other books in the dataset.</a:t>
            </a:r>
            <a:endParaRPr sz="1250">
              <a:latin typeface="Arial"/>
              <a:ea typeface="Arial"/>
              <a:cs typeface="Arial"/>
              <a:sym typeface="Arial"/>
            </a:endParaRPr>
          </a:p>
          <a:p>
            <a:pPr indent="-284162" lvl="0" marL="457200" rtl="0" algn="l">
              <a:spcBef>
                <a:spcPts val="0"/>
              </a:spcBef>
              <a:spcAft>
                <a:spcPts val="0"/>
              </a:spcAft>
              <a:buSzPct val="100000"/>
              <a:buFont typeface="Arial"/>
              <a:buChar char="●"/>
            </a:pPr>
            <a:r>
              <a:rPr lang="en" sz="1250">
                <a:latin typeface="Arial"/>
                <a:ea typeface="Arial"/>
                <a:cs typeface="Arial"/>
                <a:sym typeface="Arial"/>
              </a:rPr>
              <a:t>Recommend books with the highest similarity scores to the reader.</a:t>
            </a:r>
            <a:endParaRPr sz="1250"/>
          </a:p>
        </p:txBody>
      </p:sp>
      <p:sp>
        <p:nvSpPr>
          <p:cNvPr id="256" name="Google Shape;256;p29"/>
          <p:cNvSpPr/>
          <p:nvPr/>
        </p:nvSpPr>
        <p:spPr>
          <a:xfrm>
            <a:off x="8584925" y="170950"/>
            <a:ext cx="297300" cy="2898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Conceptual Architecture Diagram</a:t>
            </a:r>
            <a:endParaRPr/>
          </a:p>
        </p:txBody>
      </p:sp>
      <p:pic>
        <p:nvPicPr>
          <p:cNvPr id="262" name="Google Shape;262;p30"/>
          <p:cNvPicPr preferRelativeResize="0"/>
          <p:nvPr/>
        </p:nvPicPr>
        <p:blipFill>
          <a:blip r:embed="rId3">
            <a:alphaModFix/>
          </a:blip>
          <a:stretch>
            <a:fillRect/>
          </a:stretch>
        </p:blipFill>
        <p:spPr>
          <a:xfrm>
            <a:off x="2047150" y="1307850"/>
            <a:ext cx="5049708" cy="3530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Class</a:t>
            </a:r>
            <a:r>
              <a:rPr lang="en"/>
              <a:t> Diagram</a:t>
            </a:r>
            <a:endParaRPr/>
          </a:p>
        </p:txBody>
      </p:sp>
      <p:pic>
        <p:nvPicPr>
          <p:cNvPr id="268" name="Google Shape;268;p31"/>
          <p:cNvPicPr preferRelativeResize="0"/>
          <p:nvPr/>
        </p:nvPicPr>
        <p:blipFill>
          <a:blip r:embed="rId3">
            <a:alphaModFix/>
          </a:blip>
          <a:stretch>
            <a:fillRect/>
          </a:stretch>
        </p:blipFill>
        <p:spPr>
          <a:xfrm>
            <a:off x="1375488" y="1134325"/>
            <a:ext cx="6882922" cy="3530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Agenda</a:t>
            </a:r>
            <a:endParaRPr/>
          </a:p>
        </p:txBody>
      </p:sp>
      <p:sp>
        <p:nvSpPr>
          <p:cNvPr id="141" name="Google Shape;141;p14"/>
          <p:cNvSpPr txBox="1"/>
          <p:nvPr>
            <p:ph idx="1" type="body"/>
          </p:nvPr>
        </p:nvSpPr>
        <p:spPr>
          <a:xfrm>
            <a:off x="2280750" y="1084400"/>
            <a:ext cx="5072400" cy="36279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AutoNum type="arabicPeriod"/>
            </a:pPr>
            <a:r>
              <a:rPr lang="en" sz="1900"/>
              <a:t>Project Review</a:t>
            </a:r>
            <a:endParaRPr sz="1900"/>
          </a:p>
          <a:p>
            <a:pPr indent="-349250" lvl="0" marL="457200" rtl="0" algn="l">
              <a:spcBef>
                <a:spcPts val="0"/>
              </a:spcBef>
              <a:spcAft>
                <a:spcPts val="0"/>
              </a:spcAft>
              <a:buSzPts val="1900"/>
              <a:buAutoNum type="arabicPeriod"/>
            </a:pPr>
            <a:r>
              <a:rPr lang="en" sz="1900"/>
              <a:t>MVP</a:t>
            </a:r>
            <a:endParaRPr sz="1900"/>
          </a:p>
          <a:p>
            <a:pPr indent="-349250" lvl="0" marL="457200" rtl="0" algn="l">
              <a:spcBef>
                <a:spcPts val="0"/>
              </a:spcBef>
              <a:spcAft>
                <a:spcPts val="0"/>
              </a:spcAft>
              <a:buSzPts val="1900"/>
              <a:buAutoNum type="arabicPeriod"/>
            </a:pPr>
            <a:r>
              <a:rPr lang="en" sz="1900"/>
              <a:t>Technologies</a:t>
            </a:r>
            <a:endParaRPr sz="1900"/>
          </a:p>
          <a:p>
            <a:pPr indent="-349250" lvl="0" marL="457200" rtl="0" algn="l">
              <a:spcBef>
                <a:spcPts val="0"/>
              </a:spcBef>
              <a:spcAft>
                <a:spcPts val="0"/>
              </a:spcAft>
              <a:buSzPts val="1900"/>
              <a:buAutoNum type="arabicPeriod"/>
            </a:pPr>
            <a:r>
              <a:rPr lang="en" sz="1900"/>
              <a:t>Algorithms</a:t>
            </a:r>
            <a:endParaRPr sz="1900"/>
          </a:p>
          <a:p>
            <a:pPr indent="-349250" lvl="0" marL="457200" rtl="0" algn="l">
              <a:spcBef>
                <a:spcPts val="0"/>
              </a:spcBef>
              <a:spcAft>
                <a:spcPts val="0"/>
              </a:spcAft>
              <a:buSzPts val="1900"/>
              <a:buAutoNum type="arabicPeriod"/>
            </a:pPr>
            <a:r>
              <a:rPr lang="en" sz="1900"/>
              <a:t>Diagrams</a:t>
            </a:r>
            <a:endParaRPr sz="1900"/>
          </a:p>
          <a:p>
            <a:pPr indent="-349250" lvl="0" marL="457200" rtl="0" algn="l">
              <a:spcBef>
                <a:spcPts val="0"/>
              </a:spcBef>
              <a:spcAft>
                <a:spcPts val="0"/>
              </a:spcAft>
              <a:buSzPts val="1900"/>
              <a:buAutoNum type="arabicPeriod"/>
            </a:pPr>
            <a:r>
              <a:rPr lang="en" sz="1900"/>
              <a:t>Product and Sprint Backlog</a:t>
            </a:r>
            <a:endParaRPr sz="1900"/>
          </a:p>
          <a:p>
            <a:pPr indent="-349250" lvl="0" marL="457200" rtl="0" algn="l">
              <a:spcBef>
                <a:spcPts val="0"/>
              </a:spcBef>
              <a:spcAft>
                <a:spcPts val="0"/>
              </a:spcAft>
              <a:buSzPts val="1900"/>
              <a:buAutoNum type="arabicPeriod"/>
            </a:pPr>
            <a:r>
              <a:rPr lang="en" sz="1900"/>
              <a:t>Metrics</a:t>
            </a:r>
            <a:endParaRPr sz="1900"/>
          </a:p>
          <a:p>
            <a:pPr indent="-349250" lvl="0" marL="457200" rtl="0" algn="l">
              <a:spcBef>
                <a:spcPts val="0"/>
              </a:spcBef>
              <a:spcAft>
                <a:spcPts val="0"/>
              </a:spcAft>
              <a:buSzPts val="1900"/>
              <a:buAutoNum type="arabicPeriod"/>
            </a:pPr>
            <a:r>
              <a:rPr lang="en" sz="1900"/>
              <a:t>Retrospective</a:t>
            </a:r>
            <a:endParaRPr sz="1900"/>
          </a:p>
          <a:p>
            <a:pPr indent="-349250" lvl="0" marL="457200" rtl="0" algn="l">
              <a:spcBef>
                <a:spcPts val="0"/>
              </a:spcBef>
              <a:spcAft>
                <a:spcPts val="0"/>
              </a:spcAft>
              <a:buSzPts val="1900"/>
              <a:buAutoNum type="arabicPeriod"/>
            </a:pPr>
            <a:r>
              <a:rPr lang="en" sz="1900"/>
              <a:t>Sprint 3 Plans</a:t>
            </a:r>
            <a:endParaRPr sz="1900"/>
          </a:p>
          <a:p>
            <a:pPr indent="-349250" lvl="0" marL="457200" rtl="0" algn="l">
              <a:spcBef>
                <a:spcPts val="0"/>
              </a:spcBef>
              <a:spcAft>
                <a:spcPts val="0"/>
              </a:spcAft>
              <a:buSzPts val="1900"/>
              <a:buAutoNum type="arabicPeriod"/>
            </a:pPr>
            <a:r>
              <a:rPr lang="en" sz="1900"/>
              <a:t>Demo</a:t>
            </a:r>
            <a:endParaRPr sz="1900"/>
          </a:p>
        </p:txBody>
      </p:sp>
      <p:sp>
        <p:nvSpPr>
          <p:cNvPr id="142" name="Google Shape;142;p14"/>
          <p:cNvSpPr txBox="1"/>
          <p:nvPr/>
        </p:nvSpPr>
        <p:spPr>
          <a:xfrm>
            <a:off x="3474125" y="4320100"/>
            <a:ext cx="5696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Sequence</a:t>
            </a:r>
            <a:r>
              <a:rPr lang="en"/>
              <a:t> Diagram</a:t>
            </a:r>
            <a:endParaRPr/>
          </a:p>
        </p:txBody>
      </p:sp>
      <p:pic>
        <p:nvPicPr>
          <p:cNvPr id="274" name="Google Shape;274;p32"/>
          <p:cNvPicPr preferRelativeResize="0"/>
          <p:nvPr/>
        </p:nvPicPr>
        <p:blipFill>
          <a:blip r:embed="rId3">
            <a:alphaModFix/>
          </a:blip>
          <a:stretch>
            <a:fillRect/>
          </a:stretch>
        </p:blipFill>
        <p:spPr>
          <a:xfrm>
            <a:off x="1501600" y="1261075"/>
            <a:ext cx="6630704" cy="3530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Entity Relationship</a:t>
            </a:r>
            <a:r>
              <a:rPr lang="en"/>
              <a:t> Diagram</a:t>
            </a:r>
            <a:endParaRPr/>
          </a:p>
        </p:txBody>
      </p:sp>
      <p:pic>
        <p:nvPicPr>
          <p:cNvPr id="280" name="Google Shape;280;p33"/>
          <p:cNvPicPr preferRelativeResize="0"/>
          <p:nvPr/>
        </p:nvPicPr>
        <p:blipFill>
          <a:blip r:embed="rId3">
            <a:alphaModFix/>
          </a:blip>
          <a:stretch>
            <a:fillRect/>
          </a:stretch>
        </p:blipFill>
        <p:spPr>
          <a:xfrm>
            <a:off x="3040650" y="1188650"/>
            <a:ext cx="3062694" cy="35308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Product Backlog - Overview</a:t>
            </a:r>
            <a:endParaRPr/>
          </a:p>
        </p:txBody>
      </p:sp>
      <p:sp>
        <p:nvSpPr>
          <p:cNvPr id="286" name="Google Shape;286;p34"/>
          <p:cNvSpPr/>
          <p:nvPr/>
        </p:nvSpPr>
        <p:spPr>
          <a:xfrm>
            <a:off x="8651825" y="141225"/>
            <a:ext cx="297300" cy="2898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87" name="Google Shape;287;p34"/>
          <p:cNvPicPr preferRelativeResize="0"/>
          <p:nvPr/>
        </p:nvPicPr>
        <p:blipFill>
          <a:blip r:embed="rId3">
            <a:alphaModFix/>
          </a:blip>
          <a:stretch>
            <a:fillRect/>
          </a:stretch>
        </p:blipFill>
        <p:spPr>
          <a:xfrm>
            <a:off x="152400" y="1445375"/>
            <a:ext cx="8839204" cy="341397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5"/>
          <p:cNvSpPr txBox="1"/>
          <p:nvPr>
            <p:ph type="title"/>
          </p:nvPr>
        </p:nvSpPr>
        <p:spPr>
          <a:xfrm>
            <a:off x="1297500" y="393750"/>
            <a:ext cx="7038900" cy="483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 Stories in Detail</a:t>
            </a:r>
            <a:endParaRPr/>
          </a:p>
        </p:txBody>
      </p:sp>
      <p:sp>
        <p:nvSpPr>
          <p:cNvPr id="293" name="Google Shape;293;p35"/>
          <p:cNvSpPr txBox="1"/>
          <p:nvPr>
            <p:ph idx="1" type="body"/>
          </p:nvPr>
        </p:nvSpPr>
        <p:spPr>
          <a:xfrm>
            <a:off x="1297500" y="1195925"/>
            <a:ext cx="34032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User Story 1:</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As</a:t>
            </a:r>
            <a:r>
              <a:rPr lang="en" sz="900">
                <a:latin typeface="Arial"/>
                <a:ea typeface="Arial"/>
                <a:cs typeface="Arial"/>
                <a:sym typeface="Arial"/>
              </a:rPr>
              <a:t> a passionate reader </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I want to</a:t>
            </a:r>
            <a:r>
              <a:rPr lang="en" sz="900">
                <a:latin typeface="Arial"/>
                <a:ea typeface="Arial"/>
                <a:cs typeface="Arial"/>
                <a:sym typeface="Arial"/>
              </a:rPr>
              <a:t> be able to get new recommendations from my known likes and dislikes </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So that</a:t>
            </a:r>
            <a:r>
              <a:rPr lang="en" sz="900">
                <a:latin typeface="Arial"/>
                <a:ea typeface="Arial"/>
                <a:cs typeface="Arial"/>
                <a:sym typeface="Arial"/>
              </a:rPr>
              <a:t> I can discover new authors and books I might not have otherwise.</a:t>
            </a:r>
            <a:endParaRPr sz="900">
              <a:latin typeface="Arial"/>
              <a:ea typeface="Arial"/>
              <a:cs typeface="Arial"/>
              <a:sym typeface="Arial"/>
            </a:endParaRPr>
          </a:p>
          <a:p>
            <a:pPr indent="0" lvl="0" marL="0" rtl="0" algn="l">
              <a:lnSpc>
                <a:spcPct val="100000"/>
              </a:lnSpc>
              <a:spcBef>
                <a:spcPts val="0"/>
              </a:spcBef>
              <a:spcAft>
                <a:spcPts val="0"/>
              </a:spcAft>
              <a:buNone/>
            </a:pPr>
            <a:r>
              <a:t/>
            </a:r>
            <a:endParaRPr sz="1100">
              <a:latin typeface="Arial"/>
              <a:ea typeface="Arial"/>
              <a:cs typeface="Arial"/>
              <a:sym typeface="Arial"/>
            </a:endParaRPr>
          </a:p>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Acceptance Criteria:</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Given</a:t>
            </a:r>
            <a:r>
              <a:rPr lang="en" sz="900">
                <a:latin typeface="Arial"/>
                <a:ea typeface="Arial"/>
                <a:cs typeface="Arial"/>
                <a:sym typeface="Arial"/>
              </a:rPr>
              <a:t> that the reader wants recommendations based off their likes and dislikes</a:t>
            </a:r>
            <a:endParaRPr b="1"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When</a:t>
            </a:r>
            <a:r>
              <a:rPr lang="en" sz="900">
                <a:latin typeface="Arial"/>
                <a:ea typeface="Arial"/>
                <a:cs typeface="Arial"/>
                <a:sym typeface="Arial"/>
              </a:rPr>
              <a:t> the reader requests recommendations</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Then </a:t>
            </a:r>
            <a:r>
              <a:rPr lang="en" sz="900">
                <a:latin typeface="Arial"/>
                <a:ea typeface="Arial"/>
                <a:cs typeface="Arial"/>
                <a:sym typeface="Arial"/>
              </a:rPr>
              <a:t>the system should serve those recommendations in a timely manner</a:t>
            </a:r>
            <a:endParaRPr sz="900">
              <a:latin typeface="Arial"/>
              <a:ea typeface="Arial"/>
              <a:cs typeface="Arial"/>
              <a:sym typeface="Arial"/>
            </a:endParaRPr>
          </a:p>
          <a:p>
            <a:pPr indent="0" lvl="0" marL="0" rtl="0" algn="l">
              <a:lnSpc>
                <a:spcPct val="100000"/>
              </a:lnSpc>
              <a:spcBef>
                <a:spcPts val="0"/>
              </a:spcBef>
              <a:spcAft>
                <a:spcPts val="0"/>
              </a:spcAft>
              <a:buNone/>
            </a:pPr>
            <a:r>
              <a:t/>
            </a:r>
            <a:endParaRPr sz="900">
              <a:latin typeface="Arial"/>
              <a:ea typeface="Arial"/>
              <a:cs typeface="Arial"/>
              <a:sym typeface="Arial"/>
            </a:endParaRPr>
          </a:p>
          <a:p>
            <a:pPr indent="0" lvl="0" marL="0" rtl="0" algn="l">
              <a:lnSpc>
                <a:spcPct val="100000"/>
              </a:lnSpc>
              <a:spcBef>
                <a:spcPts val="0"/>
              </a:spcBef>
              <a:spcAft>
                <a:spcPts val="0"/>
              </a:spcAft>
              <a:buNone/>
            </a:pPr>
            <a:r>
              <a:rPr lang="en" sz="900">
                <a:latin typeface="Arial"/>
                <a:ea typeface="Arial"/>
                <a:cs typeface="Arial"/>
                <a:sym typeface="Arial"/>
              </a:rPr>
              <a:t>The system should allow users to input their likes and dislikes</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recommendation system should take those parameters into account</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recommendations should include both well known and lesser know works</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recommendations should be presented in a visually appealing and easy-to-navigate format.</a:t>
            </a:r>
            <a:endParaRPr sz="900">
              <a:latin typeface="Arial"/>
              <a:ea typeface="Arial"/>
              <a:cs typeface="Arial"/>
              <a:sym typeface="Arial"/>
            </a:endParaRPr>
          </a:p>
          <a:p>
            <a:pPr indent="0" lvl="0" marL="0" rtl="0" algn="l">
              <a:spcBef>
                <a:spcPts val="0"/>
              </a:spcBef>
              <a:spcAft>
                <a:spcPts val="1200"/>
              </a:spcAft>
              <a:buNone/>
            </a:pPr>
            <a:r>
              <a:t/>
            </a:r>
            <a:endParaRPr>
              <a:latin typeface="Arial"/>
              <a:ea typeface="Arial"/>
              <a:cs typeface="Arial"/>
              <a:sym typeface="Arial"/>
            </a:endParaRPr>
          </a:p>
        </p:txBody>
      </p:sp>
      <p:sp>
        <p:nvSpPr>
          <p:cNvPr id="294" name="Google Shape;294;p35"/>
          <p:cNvSpPr txBox="1"/>
          <p:nvPr>
            <p:ph idx="2" type="body"/>
          </p:nvPr>
        </p:nvSpPr>
        <p:spPr>
          <a:xfrm>
            <a:off x="4700696" y="1195925"/>
            <a:ext cx="34032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User Story 2:</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As</a:t>
            </a:r>
            <a:r>
              <a:rPr lang="en" sz="900">
                <a:latin typeface="Arial"/>
                <a:ea typeface="Arial"/>
                <a:cs typeface="Arial"/>
                <a:sym typeface="Arial"/>
              </a:rPr>
              <a:t> a new reader</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I want to</a:t>
            </a:r>
            <a:r>
              <a:rPr lang="en" sz="900">
                <a:latin typeface="Arial"/>
                <a:ea typeface="Arial"/>
                <a:cs typeface="Arial"/>
                <a:sym typeface="Arial"/>
              </a:rPr>
              <a:t> be able to get new recommendations even though I have not read many books</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So that</a:t>
            </a:r>
            <a:r>
              <a:rPr lang="en" sz="900">
                <a:latin typeface="Arial"/>
                <a:ea typeface="Arial"/>
                <a:cs typeface="Arial"/>
                <a:sym typeface="Arial"/>
              </a:rPr>
              <a:t> I can try and read more</a:t>
            </a:r>
            <a:endParaRPr sz="900">
              <a:latin typeface="Arial"/>
              <a:ea typeface="Arial"/>
              <a:cs typeface="Arial"/>
              <a:sym typeface="Arial"/>
            </a:endParaRPr>
          </a:p>
          <a:p>
            <a:pPr indent="0" lvl="0" marL="0" rtl="0" algn="l">
              <a:lnSpc>
                <a:spcPct val="100000"/>
              </a:lnSpc>
              <a:spcBef>
                <a:spcPts val="0"/>
              </a:spcBef>
              <a:spcAft>
                <a:spcPts val="0"/>
              </a:spcAft>
              <a:buNone/>
            </a:pPr>
            <a:r>
              <a:t/>
            </a:r>
            <a:endParaRPr sz="1100">
              <a:latin typeface="Arial"/>
              <a:ea typeface="Arial"/>
              <a:cs typeface="Arial"/>
              <a:sym typeface="Arial"/>
            </a:endParaRPr>
          </a:p>
          <a:p>
            <a:pPr indent="0" lvl="0" marL="0" rtl="0" algn="l">
              <a:lnSpc>
                <a:spcPct val="100000"/>
              </a:lnSpc>
              <a:spcBef>
                <a:spcPts val="0"/>
              </a:spcBef>
              <a:spcAft>
                <a:spcPts val="0"/>
              </a:spcAft>
              <a:buNone/>
            </a:pPr>
            <a:r>
              <a:t/>
            </a:r>
            <a:endParaRPr sz="1100">
              <a:latin typeface="Arial"/>
              <a:ea typeface="Arial"/>
              <a:cs typeface="Arial"/>
              <a:sym typeface="Arial"/>
            </a:endParaRPr>
          </a:p>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Acceptance Criteria:</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Given</a:t>
            </a:r>
            <a:r>
              <a:rPr lang="en" sz="900">
                <a:latin typeface="Arial"/>
                <a:ea typeface="Arial"/>
                <a:cs typeface="Arial"/>
                <a:sym typeface="Arial"/>
              </a:rPr>
              <a:t> that the reader has not read many books in the past</a:t>
            </a:r>
            <a:endParaRPr b="1"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When</a:t>
            </a:r>
            <a:r>
              <a:rPr lang="en" sz="900">
                <a:latin typeface="Arial"/>
                <a:ea typeface="Arial"/>
                <a:cs typeface="Arial"/>
                <a:sym typeface="Arial"/>
              </a:rPr>
              <a:t> the reader requests recommendations</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Then </a:t>
            </a:r>
            <a:r>
              <a:rPr lang="en" sz="900">
                <a:latin typeface="Arial"/>
                <a:ea typeface="Arial"/>
                <a:cs typeface="Arial"/>
                <a:sym typeface="Arial"/>
              </a:rPr>
              <a:t>the system will ask general like and dislikes about certain genres to get a baseline</a:t>
            </a:r>
            <a:endParaRPr sz="900">
              <a:latin typeface="Arial"/>
              <a:ea typeface="Arial"/>
              <a:cs typeface="Arial"/>
              <a:sym typeface="Arial"/>
            </a:endParaRPr>
          </a:p>
          <a:p>
            <a:pPr indent="0" lvl="0" marL="0" rtl="0" algn="l">
              <a:lnSpc>
                <a:spcPct val="100000"/>
              </a:lnSpc>
              <a:spcBef>
                <a:spcPts val="0"/>
              </a:spcBef>
              <a:spcAft>
                <a:spcPts val="0"/>
              </a:spcAft>
              <a:buNone/>
            </a:pPr>
            <a:r>
              <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system will have a short survey to get some information from reader with little to no reading history.</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system should offer a variety of genres and authors to help new readers explore different types of books.</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system should provide recommendations that are not overwhelming, considering the user's limited reading experience, a new reader should start with a smaller list of recommendations.</a:t>
            </a:r>
            <a:r>
              <a:rPr lang="en" sz="900">
                <a:solidFill>
                  <a:srgbClr val="000000"/>
                </a:solidFill>
                <a:latin typeface="Arial"/>
                <a:ea typeface="Arial"/>
                <a:cs typeface="Arial"/>
                <a:sym typeface="Arial"/>
              </a:rPr>
              <a:t> </a:t>
            </a:r>
            <a:endParaRPr sz="900">
              <a:solidFill>
                <a:srgbClr val="000000"/>
              </a:solidFill>
              <a:latin typeface="Arial"/>
              <a:ea typeface="Arial"/>
              <a:cs typeface="Arial"/>
              <a:sym typeface="Arial"/>
            </a:endParaRPr>
          </a:p>
          <a:p>
            <a:pPr indent="0" lvl="0" marL="0" rtl="0" algn="l">
              <a:spcBef>
                <a:spcPts val="0"/>
              </a:spcBef>
              <a:spcAft>
                <a:spcPts val="1200"/>
              </a:spcAft>
              <a:buNone/>
            </a:pPr>
            <a:r>
              <a:t/>
            </a:r>
            <a:endParaRPr sz="1100">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6"/>
          <p:cNvSpPr txBox="1"/>
          <p:nvPr>
            <p:ph type="title"/>
          </p:nvPr>
        </p:nvSpPr>
        <p:spPr>
          <a:xfrm>
            <a:off x="1297500" y="393750"/>
            <a:ext cx="7038900" cy="483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 Stories in Detail</a:t>
            </a:r>
            <a:endParaRPr/>
          </a:p>
        </p:txBody>
      </p:sp>
      <p:sp>
        <p:nvSpPr>
          <p:cNvPr id="300" name="Google Shape;300;p36"/>
          <p:cNvSpPr txBox="1"/>
          <p:nvPr>
            <p:ph idx="1" type="body"/>
          </p:nvPr>
        </p:nvSpPr>
        <p:spPr>
          <a:xfrm>
            <a:off x="1297500" y="1195925"/>
            <a:ext cx="34032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User Story 3:</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As</a:t>
            </a:r>
            <a:r>
              <a:rPr lang="en" sz="900">
                <a:latin typeface="Arial"/>
                <a:ea typeface="Arial"/>
                <a:cs typeface="Arial"/>
                <a:sym typeface="Arial"/>
              </a:rPr>
              <a:t> a passionate reader </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I want to</a:t>
            </a:r>
            <a:r>
              <a:rPr lang="en" sz="900">
                <a:latin typeface="Arial"/>
                <a:ea typeface="Arial"/>
                <a:cs typeface="Arial"/>
                <a:sym typeface="Arial"/>
              </a:rPr>
              <a:t> be able to save my recommendations in a list</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So that</a:t>
            </a:r>
            <a:r>
              <a:rPr lang="en" sz="900">
                <a:latin typeface="Arial"/>
                <a:ea typeface="Arial"/>
                <a:cs typeface="Arial"/>
                <a:sym typeface="Arial"/>
              </a:rPr>
              <a:t> I always have access to my recommendations without going through the process again.</a:t>
            </a:r>
            <a:endParaRPr sz="900">
              <a:latin typeface="Arial"/>
              <a:ea typeface="Arial"/>
              <a:cs typeface="Arial"/>
              <a:sym typeface="Arial"/>
            </a:endParaRPr>
          </a:p>
          <a:p>
            <a:pPr indent="0" lvl="0" marL="0" rtl="0" algn="l">
              <a:lnSpc>
                <a:spcPct val="100000"/>
              </a:lnSpc>
              <a:spcBef>
                <a:spcPts val="0"/>
              </a:spcBef>
              <a:spcAft>
                <a:spcPts val="0"/>
              </a:spcAft>
              <a:buNone/>
            </a:pPr>
            <a:r>
              <a:t/>
            </a:r>
            <a:endParaRPr sz="1100">
              <a:latin typeface="Arial"/>
              <a:ea typeface="Arial"/>
              <a:cs typeface="Arial"/>
              <a:sym typeface="Arial"/>
            </a:endParaRPr>
          </a:p>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Acceptance Criteria:</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Given</a:t>
            </a:r>
            <a:r>
              <a:rPr lang="en" sz="900">
                <a:latin typeface="Arial"/>
                <a:ea typeface="Arial"/>
                <a:cs typeface="Arial"/>
                <a:sym typeface="Arial"/>
              </a:rPr>
              <a:t> that the reader wants to save their recommendations</a:t>
            </a:r>
            <a:endParaRPr b="1"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When</a:t>
            </a:r>
            <a:r>
              <a:rPr lang="en" sz="900">
                <a:latin typeface="Arial"/>
                <a:ea typeface="Arial"/>
                <a:cs typeface="Arial"/>
                <a:sym typeface="Arial"/>
              </a:rPr>
              <a:t> the system gives them the recommendations</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Then </a:t>
            </a:r>
            <a:r>
              <a:rPr lang="en" sz="900">
                <a:latin typeface="Arial"/>
                <a:ea typeface="Arial"/>
                <a:cs typeface="Arial"/>
                <a:sym typeface="Arial"/>
              </a:rPr>
              <a:t>the user will have an option to add them to a list</a:t>
            </a:r>
            <a:endParaRPr sz="900">
              <a:latin typeface="Arial"/>
              <a:ea typeface="Arial"/>
              <a:cs typeface="Arial"/>
              <a:sym typeface="Arial"/>
            </a:endParaRPr>
          </a:p>
          <a:p>
            <a:pPr indent="0" lvl="0" marL="0" rtl="0" algn="l">
              <a:lnSpc>
                <a:spcPct val="100000"/>
              </a:lnSpc>
              <a:spcBef>
                <a:spcPts val="0"/>
              </a:spcBef>
              <a:spcAft>
                <a:spcPts val="0"/>
              </a:spcAft>
              <a:buNone/>
            </a:pPr>
            <a:r>
              <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lists should be easily accessible to the user.</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user should be able to view details about the books in the list.</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system should allow the user to add other books to the list found through searching or browsing the site.</a:t>
            </a:r>
            <a:endParaRPr sz="900">
              <a:latin typeface="Arial"/>
              <a:ea typeface="Arial"/>
              <a:cs typeface="Arial"/>
              <a:sym typeface="Arial"/>
            </a:endParaRPr>
          </a:p>
          <a:p>
            <a:pPr indent="0" lvl="0" marL="0" rtl="0" algn="l">
              <a:spcBef>
                <a:spcPts val="0"/>
              </a:spcBef>
              <a:spcAft>
                <a:spcPts val="0"/>
              </a:spcAft>
              <a:buNone/>
            </a:pPr>
            <a:r>
              <a:t/>
            </a:r>
            <a:endParaRPr b="1" sz="900">
              <a:solidFill>
                <a:srgbClr val="1155CC"/>
              </a:solidFill>
              <a:latin typeface="Arial"/>
              <a:ea typeface="Arial"/>
              <a:cs typeface="Arial"/>
              <a:sym typeface="Arial"/>
            </a:endParaRPr>
          </a:p>
          <a:p>
            <a:pPr indent="0" lvl="0" marL="0" rtl="0" algn="l">
              <a:spcBef>
                <a:spcPts val="0"/>
              </a:spcBef>
              <a:spcAft>
                <a:spcPts val="1200"/>
              </a:spcAft>
              <a:buNone/>
            </a:pPr>
            <a:r>
              <a:t/>
            </a:r>
            <a:endParaRPr>
              <a:latin typeface="Arial"/>
              <a:ea typeface="Arial"/>
              <a:cs typeface="Arial"/>
              <a:sym typeface="Arial"/>
            </a:endParaRPr>
          </a:p>
        </p:txBody>
      </p:sp>
      <p:sp>
        <p:nvSpPr>
          <p:cNvPr id="301" name="Google Shape;301;p36"/>
          <p:cNvSpPr txBox="1"/>
          <p:nvPr>
            <p:ph idx="2" type="body"/>
          </p:nvPr>
        </p:nvSpPr>
        <p:spPr>
          <a:xfrm>
            <a:off x="4700696" y="1195925"/>
            <a:ext cx="34032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User Story 4:</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As</a:t>
            </a:r>
            <a:r>
              <a:rPr lang="en" sz="900">
                <a:latin typeface="Arial"/>
                <a:ea typeface="Arial"/>
                <a:cs typeface="Arial"/>
                <a:sym typeface="Arial"/>
              </a:rPr>
              <a:t> a passionate reader </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I want to</a:t>
            </a:r>
            <a:r>
              <a:rPr lang="en" sz="900">
                <a:latin typeface="Arial"/>
                <a:ea typeface="Arial"/>
                <a:cs typeface="Arial"/>
                <a:sym typeface="Arial"/>
              </a:rPr>
              <a:t> be able to add books I have liked or disliked to a list</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So that</a:t>
            </a:r>
            <a:r>
              <a:rPr lang="en" sz="900">
                <a:latin typeface="Arial"/>
                <a:ea typeface="Arial"/>
                <a:cs typeface="Arial"/>
                <a:sym typeface="Arial"/>
              </a:rPr>
              <a:t> I have a place to organize my reading habits</a:t>
            </a:r>
            <a:endParaRPr sz="900">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Acceptance Criteria:</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Given</a:t>
            </a:r>
            <a:r>
              <a:rPr lang="en" sz="900">
                <a:latin typeface="Arial"/>
                <a:ea typeface="Arial"/>
                <a:cs typeface="Arial"/>
                <a:sym typeface="Arial"/>
              </a:rPr>
              <a:t> that the reader wants a way to organize their reading</a:t>
            </a:r>
            <a:endParaRPr sz="900">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When</a:t>
            </a:r>
            <a:r>
              <a:rPr lang="en" sz="900">
                <a:latin typeface="Arial"/>
                <a:ea typeface="Arial"/>
                <a:cs typeface="Arial"/>
                <a:sym typeface="Arial"/>
              </a:rPr>
              <a:t> the user has a book they liked or disliked</a:t>
            </a:r>
            <a:endParaRPr sz="900">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Then</a:t>
            </a:r>
            <a:r>
              <a:rPr lang="en" sz="900">
                <a:latin typeface="Arial"/>
                <a:ea typeface="Arial"/>
                <a:cs typeface="Arial"/>
                <a:sym typeface="Arial"/>
              </a:rPr>
              <a:t> they can add it to the list and mark it as such</a:t>
            </a:r>
            <a:endParaRPr b="1" i="1" sz="900">
              <a:latin typeface="Arial"/>
              <a:ea typeface="Arial"/>
              <a:cs typeface="Arial"/>
              <a:sym typeface="Arial"/>
            </a:endParaRPr>
          </a:p>
          <a:p>
            <a:pPr indent="0" lvl="0" marL="0" rtl="0" algn="l">
              <a:lnSpc>
                <a:spcPct val="100000"/>
              </a:lnSpc>
              <a:spcBef>
                <a:spcPts val="0"/>
              </a:spcBef>
              <a:spcAft>
                <a:spcPts val="0"/>
              </a:spcAft>
              <a:buNone/>
            </a:pPr>
            <a:r>
              <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user should be able to have multiple lists and be able to name the lists.</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user should have a way to favorite, like or dislike books in their lists.</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user should be able to share/export lists to friends or other site users.</a:t>
            </a:r>
            <a:endParaRPr sz="900">
              <a:latin typeface="Arial"/>
              <a:ea typeface="Arial"/>
              <a:cs typeface="Arial"/>
              <a:sym typeface="Arial"/>
            </a:endParaRPr>
          </a:p>
          <a:p>
            <a:pPr indent="0" lvl="0" marL="0" rtl="0" algn="l">
              <a:spcBef>
                <a:spcPts val="0"/>
              </a:spcBef>
              <a:spcAft>
                <a:spcPts val="1200"/>
              </a:spcAft>
              <a:buNone/>
            </a:pPr>
            <a:r>
              <a:t/>
            </a:r>
            <a:endParaRPr b="1" sz="1100">
              <a:solidFill>
                <a:srgbClr val="1155CC"/>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7"/>
          <p:cNvSpPr txBox="1"/>
          <p:nvPr>
            <p:ph type="title"/>
          </p:nvPr>
        </p:nvSpPr>
        <p:spPr>
          <a:xfrm>
            <a:off x="1297500" y="393750"/>
            <a:ext cx="7038900" cy="483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 Stories in Detail</a:t>
            </a:r>
            <a:endParaRPr/>
          </a:p>
        </p:txBody>
      </p:sp>
      <p:sp>
        <p:nvSpPr>
          <p:cNvPr id="307" name="Google Shape;307;p37"/>
          <p:cNvSpPr txBox="1"/>
          <p:nvPr>
            <p:ph idx="1" type="body"/>
          </p:nvPr>
        </p:nvSpPr>
        <p:spPr>
          <a:xfrm>
            <a:off x="1297500" y="1195925"/>
            <a:ext cx="34032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User Story 5:</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As</a:t>
            </a:r>
            <a:r>
              <a:rPr lang="en" sz="900">
                <a:latin typeface="Arial"/>
                <a:ea typeface="Arial"/>
                <a:cs typeface="Arial"/>
                <a:sym typeface="Arial"/>
              </a:rPr>
              <a:t> a busy reader</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I want to</a:t>
            </a:r>
            <a:r>
              <a:rPr lang="en" sz="900">
                <a:latin typeface="Arial"/>
                <a:ea typeface="Arial"/>
                <a:cs typeface="Arial"/>
                <a:sym typeface="Arial"/>
              </a:rPr>
              <a:t> be able to register for an account </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So that</a:t>
            </a:r>
            <a:r>
              <a:rPr lang="en" sz="900">
                <a:latin typeface="Arial"/>
                <a:ea typeface="Arial"/>
                <a:cs typeface="Arial"/>
                <a:sym typeface="Arial"/>
              </a:rPr>
              <a:t> I can come back to the site and access my saved recommendations and lists</a:t>
            </a:r>
            <a:endParaRPr sz="900">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Acceptance Criteria:</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Given</a:t>
            </a:r>
            <a:r>
              <a:rPr lang="en" sz="900">
                <a:latin typeface="Arial"/>
                <a:ea typeface="Arial"/>
                <a:cs typeface="Arial"/>
                <a:sym typeface="Arial"/>
              </a:rPr>
              <a:t> that the reader wants to always have access to their lists</a:t>
            </a:r>
            <a:endParaRPr sz="900">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When</a:t>
            </a:r>
            <a:r>
              <a:rPr lang="en" sz="900">
                <a:latin typeface="Arial"/>
                <a:ea typeface="Arial"/>
                <a:cs typeface="Arial"/>
                <a:sym typeface="Arial"/>
              </a:rPr>
              <a:t> the user comes to the site or tries to get recommendations</a:t>
            </a:r>
            <a:endParaRPr sz="900">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Then</a:t>
            </a:r>
            <a:r>
              <a:rPr lang="en" sz="900">
                <a:latin typeface="Arial"/>
                <a:ea typeface="Arial"/>
                <a:cs typeface="Arial"/>
                <a:sym typeface="Arial"/>
              </a:rPr>
              <a:t> the site should prompt the user to register</a:t>
            </a:r>
            <a:endParaRPr b="1" i="1" sz="900">
              <a:latin typeface="Arial"/>
              <a:ea typeface="Arial"/>
              <a:cs typeface="Arial"/>
              <a:sym typeface="Arial"/>
            </a:endParaRPr>
          </a:p>
          <a:p>
            <a:pPr indent="0" lvl="0" marL="0" rtl="0" algn="l">
              <a:lnSpc>
                <a:spcPct val="100000"/>
              </a:lnSpc>
              <a:spcBef>
                <a:spcPts val="0"/>
              </a:spcBef>
              <a:spcAft>
                <a:spcPts val="0"/>
              </a:spcAft>
              <a:buNone/>
            </a:pPr>
            <a:r>
              <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user should be able to register using third party logins and creating their own username/password.</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system will ask the user basic information to populate their user profile.</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system will send a confirmation email to the user when registration is complete.</a:t>
            </a:r>
            <a:endParaRPr sz="900">
              <a:latin typeface="Arial"/>
              <a:ea typeface="Arial"/>
              <a:cs typeface="Arial"/>
              <a:sym typeface="Arial"/>
            </a:endParaRPr>
          </a:p>
          <a:p>
            <a:pPr indent="0" lvl="0" marL="0" rtl="0" algn="l">
              <a:spcBef>
                <a:spcPts val="0"/>
              </a:spcBef>
              <a:spcAft>
                <a:spcPts val="0"/>
              </a:spcAft>
              <a:buNone/>
            </a:pPr>
            <a:r>
              <a:t/>
            </a:r>
            <a:endParaRPr b="1" sz="1400">
              <a:solidFill>
                <a:srgbClr val="1155CC"/>
              </a:solidFill>
              <a:latin typeface="Arial"/>
              <a:ea typeface="Arial"/>
              <a:cs typeface="Arial"/>
              <a:sym typeface="Arial"/>
            </a:endParaRPr>
          </a:p>
          <a:p>
            <a:pPr indent="0" lvl="0" marL="0" rtl="0" algn="l">
              <a:spcBef>
                <a:spcPts val="0"/>
              </a:spcBef>
              <a:spcAft>
                <a:spcPts val="0"/>
              </a:spcAft>
              <a:buNone/>
            </a:pPr>
            <a:r>
              <a:t/>
            </a:r>
            <a:endParaRPr b="1" sz="1100">
              <a:solidFill>
                <a:srgbClr val="1155CC"/>
              </a:solidFill>
              <a:latin typeface="Arial"/>
              <a:ea typeface="Arial"/>
              <a:cs typeface="Arial"/>
              <a:sym typeface="Arial"/>
            </a:endParaRPr>
          </a:p>
          <a:p>
            <a:pPr indent="0" lvl="0" marL="0" rtl="0" algn="l">
              <a:spcBef>
                <a:spcPts val="0"/>
              </a:spcBef>
              <a:spcAft>
                <a:spcPts val="0"/>
              </a:spcAft>
              <a:buNone/>
            </a:pPr>
            <a:r>
              <a:t/>
            </a:r>
            <a:endParaRPr b="1" sz="900">
              <a:solidFill>
                <a:srgbClr val="1155CC"/>
              </a:solidFill>
              <a:latin typeface="Arial"/>
              <a:ea typeface="Arial"/>
              <a:cs typeface="Arial"/>
              <a:sym typeface="Arial"/>
            </a:endParaRPr>
          </a:p>
          <a:p>
            <a:pPr indent="0" lvl="0" marL="0" rtl="0" algn="l">
              <a:spcBef>
                <a:spcPts val="0"/>
              </a:spcBef>
              <a:spcAft>
                <a:spcPts val="1200"/>
              </a:spcAft>
              <a:buNone/>
            </a:pPr>
            <a:r>
              <a:t/>
            </a:r>
            <a:endParaRPr>
              <a:latin typeface="Arial"/>
              <a:ea typeface="Arial"/>
              <a:cs typeface="Arial"/>
              <a:sym typeface="Arial"/>
            </a:endParaRPr>
          </a:p>
        </p:txBody>
      </p:sp>
      <p:sp>
        <p:nvSpPr>
          <p:cNvPr id="308" name="Google Shape;308;p37"/>
          <p:cNvSpPr txBox="1"/>
          <p:nvPr>
            <p:ph idx="2" type="body"/>
          </p:nvPr>
        </p:nvSpPr>
        <p:spPr>
          <a:xfrm>
            <a:off x="4700696" y="1195925"/>
            <a:ext cx="34032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User Story 6:</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As</a:t>
            </a:r>
            <a:r>
              <a:rPr lang="en" sz="900">
                <a:latin typeface="Arial"/>
                <a:ea typeface="Arial"/>
                <a:cs typeface="Arial"/>
                <a:sym typeface="Arial"/>
              </a:rPr>
              <a:t> a busy reader</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I want to</a:t>
            </a:r>
            <a:r>
              <a:rPr lang="en" sz="900">
                <a:latin typeface="Arial"/>
                <a:ea typeface="Arial"/>
                <a:cs typeface="Arial"/>
                <a:sym typeface="Arial"/>
              </a:rPr>
              <a:t> be able to login</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So that</a:t>
            </a:r>
            <a:r>
              <a:rPr lang="en" sz="900">
                <a:latin typeface="Arial"/>
                <a:ea typeface="Arial"/>
                <a:cs typeface="Arial"/>
                <a:sym typeface="Arial"/>
              </a:rPr>
              <a:t> I can access my account and personalized features</a:t>
            </a:r>
            <a:endParaRPr sz="900">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Acceptance Criteria:</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Given</a:t>
            </a:r>
            <a:r>
              <a:rPr lang="en" sz="900">
                <a:latin typeface="Arial"/>
                <a:ea typeface="Arial"/>
                <a:cs typeface="Arial"/>
                <a:sym typeface="Arial"/>
              </a:rPr>
              <a:t> that the user wants to access their personalized features</a:t>
            </a:r>
            <a:endParaRPr sz="900">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When</a:t>
            </a:r>
            <a:r>
              <a:rPr lang="en" sz="900">
                <a:latin typeface="Arial"/>
                <a:ea typeface="Arial"/>
                <a:cs typeface="Arial"/>
                <a:sym typeface="Arial"/>
              </a:rPr>
              <a:t> the user inputs the correct username/password</a:t>
            </a:r>
            <a:endParaRPr sz="900">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Then</a:t>
            </a:r>
            <a:r>
              <a:rPr lang="en" sz="900">
                <a:latin typeface="Arial"/>
                <a:ea typeface="Arial"/>
                <a:cs typeface="Arial"/>
                <a:sym typeface="Arial"/>
              </a:rPr>
              <a:t> the website will give them access to the resources requested</a:t>
            </a:r>
            <a:endParaRPr b="1" i="1" sz="900">
              <a:latin typeface="Arial"/>
              <a:ea typeface="Arial"/>
              <a:cs typeface="Arial"/>
              <a:sym typeface="Arial"/>
            </a:endParaRPr>
          </a:p>
          <a:p>
            <a:pPr indent="0" lvl="0" marL="0" rtl="0" algn="l">
              <a:lnSpc>
                <a:spcPct val="100000"/>
              </a:lnSpc>
              <a:spcBef>
                <a:spcPts val="0"/>
              </a:spcBef>
              <a:spcAft>
                <a:spcPts val="0"/>
              </a:spcAft>
              <a:buNone/>
            </a:pPr>
            <a:r>
              <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system should display an error message if the user inputs the incorrect username/password combination.</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After login, the user should be redirected to their personal dashboard or homepage.</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user should have a way to reset their password if it is forgotten.</a:t>
            </a:r>
            <a:endParaRPr sz="900">
              <a:latin typeface="Arial"/>
              <a:ea typeface="Arial"/>
              <a:cs typeface="Arial"/>
              <a:sym typeface="Arial"/>
            </a:endParaRPr>
          </a:p>
          <a:p>
            <a:pPr indent="0" lvl="0" marL="0" rtl="0" algn="l">
              <a:spcBef>
                <a:spcPts val="0"/>
              </a:spcBef>
              <a:spcAft>
                <a:spcPts val="0"/>
              </a:spcAft>
              <a:buNone/>
            </a:pPr>
            <a:r>
              <a:t/>
            </a:r>
            <a:endParaRPr b="1" sz="1400">
              <a:solidFill>
                <a:srgbClr val="1155CC"/>
              </a:solidFill>
              <a:latin typeface="Arial"/>
              <a:ea typeface="Arial"/>
              <a:cs typeface="Arial"/>
              <a:sym typeface="Arial"/>
            </a:endParaRPr>
          </a:p>
          <a:p>
            <a:pPr indent="0" lvl="0" marL="0" rtl="0" algn="l">
              <a:spcBef>
                <a:spcPts val="1200"/>
              </a:spcBef>
              <a:spcAft>
                <a:spcPts val="1200"/>
              </a:spcAft>
              <a:buNone/>
            </a:pPr>
            <a:r>
              <a:t/>
            </a:r>
            <a:endParaRPr b="1" sz="1100">
              <a:solidFill>
                <a:srgbClr val="1155CC"/>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8"/>
          <p:cNvSpPr txBox="1"/>
          <p:nvPr>
            <p:ph type="title"/>
          </p:nvPr>
        </p:nvSpPr>
        <p:spPr>
          <a:xfrm>
            <a:off x="1297500" y="393750"/>
            <a:ext cx="7038900" cy="483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 Stories in Detail</a:t>
            </a:r>
            <a:endParaRPr/>
          </a:p>
        </p:txBody>
      </p:sp>
      <p:sp>
        <p:nvSpPr>
          <p:cNvPr id="314" name="Google Shape;314;p38"/>
          <p:cNvSpPr txBox="1"/>
          <p:nvPr>
            <p:ph idx="1" type="body"/>
          </p:nvPr>
        </p:nvSpPr>
        <p:spPr>
          <a:xfrm>
            <a:off x="1297500" y="1195925"/>
            <a:ext cx="34032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User Story 7:</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As</a:t>
            </a:r>
            <a:r>
              <a:rPr lang="en" sz="900">
                <a:latin typeface="Arial"/>
                <a:ea typeface="Arial"/>
                <a:cs typeface="Arial"/>
                <a:sym typeface="Arial"/>
              </a:rPr>
              <a:t> a user of the site</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I want to</a:t>
            </a:r>
            <a:r>
              <a:rPr lang="en" sz="900">
                <a:latin typeface="Arial"/>
                <a:ea typeface="Arial"/>
                <a:cs typeface="Arial"/>
                <a:sym typeface="Arial"/>
              </a:rPr>
              <a:t> be able to log out</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So that</a:t>
            </a:r>
            <a:r>
              <a:rPr lang="en" sz="900">
                <a:latin typeface="Arial"/>
                <a:ea typeface="Arial"/>
                <a:cs typeface="Arial"/>
                <a:sym typeface="Arial"/>
              </a:rPr>
              <a:t> I can end my session securely</a:t>
            </a:r>
            <a:endParaRPr sz="900">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Acceptance Criteria:</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Given</a:t>
            </a:r>
            <a:r>
              <a:rPr lang="en" sz="900">
                <a:latin typeface="Arial"/>
                <a:ea typeface="Arial"/>
                <a:cs typeface="Arial"/>
                <a:sym typeface="Arial"/>
              </a:rPr>
              <a:t> that the user wants to end their session</a:t>
            </a:r>
            <a:endParaRPr sz="900">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When</a:t>
            </a:r>
            <a:r>
              <a:rPr lang="en" sz="900">
                <a:latin typeface="Arial"/>
                <a:ea typeface="Arial"/>
                <a:cs typeface="Arial"/>
                <a:sym typeface="Arial"/>
              </a:rPr>
              <a:t> the user clicks log out</a:t>
            </a:r>
            <a:endParaRPr sz="900">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Then</a:t>
            </a:r>
            <a:r>
              <a:rPr lang="en" sz="900">
                <a:latin typeface="Arial"/>
                <a:ea typeface="Arial"/>
                <a:cs typeface="Arial"/>
                <a:sym typeface="Arial"/>
              </a:rPr>
              <a:t> the site will end that user session until they log in again</a:t>
            </a:r>
            <a:endParaRPr b="1" i="1" sz="900">
              <a:latin typeface="Arial"/>
              <a:ea typeface="Arial"/>
              <a:cs typeface="Arial"/>
              <a:sym typeface="Arial"/>
            </a:endParaRPr>
          </a:p>
          <a:p>
            <a:pPr indent="0" lvl="0" marL="0" rtl="0" algn="l">
              <a:lnSpc>
                <a:spcPct val="100000"/>
              </a:lnSpc>
              <a:spcBef>
                <a:spcPts val="0"/>
              </a:spcBef>
              <a:spcAft>
                <a:spcPts val="0"/>
              </a:spcAft>
              <a:buNone/>
            </a:pPr>
            <a:r>
              <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site should have an easily accessible log out button.</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After logout, it should provide a message or confirmation that log out was completed.</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logout button should redirect them to the home page or login page.</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Logging out should clear any stored session information, such as cookies, to prevent unauthorized access to the account.</a:t>
            </a:r>
            <a:endParaRPr sz="900">
              <a:latin typeface="Arial"/>
              <a:ea typeface="Arial"/>
              <a:cs typeface="Arial"/>
              <a:sym typeface="Arial"/>
            </a:endParaRPr>
          </a:p>
          <a:p>
            <a:pPr indent="0" lvl="0" marL="0" rtl="0" algn="l">
              <a:spcBef>
                <a:spcPts val="0"/>
              </a:spcBef>
              <a:spcAft>
                <a:spcPts val="0"/>
              </a:spcAft>
              <a:buNone/>
            </a:pPr>
            <a:r>
              <a:t/>
            </a:r>
            <a:endParaRPr b="1" sz="1400">
              <a:solidFill>
                <a:srgbClr val="1155CC"/>
              </a:solidFill>
              <a:latin typeface="Arial"/>
              <a:ea typeface="Arial"/>
              <a:cs typeface="Arial"/>
              <a:sym typeface="Arial"/>
            </a:endParaRPr>
          </a:p>
          <a:p>
            <a:pPr indent="0" lvl="0" marL="0" rtl="0" algn="l">
              <a:spcBef>
                <a:spcPts val="0"/>
              </a:spcBef>
              <a:spcAft>
                <a:spcPts val="0"/>
              </a:spcAft>
              <a:buNone/>
            </a:pPr>
            <a:r>
              <a:t/>
            </a:r>
            <a:endParaRPr b="1" sz="1400">
              <a:solidFill>
                <a:srgbClr val="1155CC"/>
              </a:solidFill>
              <a:latin typeface="Arial"/>
              <a:ea typeface="Arial"/>
              <a:cs typeface="Arial"/>
              <a:sym typeface="Arial"/>
            </a:endParaRPr>
          </a:p>
          <a:p>
            <a:pPr indent="0" lvl="0" marL="0" rtl="0" algn="l">
              <a:spcBef>
                <a:spcPts val="0"/>
              </a:spcBef>
              <a:spcAft>
                <a:spcPts val="1200"/>
              </a:spcAft>
              <a:buNone/>
            </a:pPr>
            <a:r>
              <a:t/>
            </a:r>
            <a:endParaRPr b="1" sz="1100">
              <a:solidFill>
                <a:srgbClr val="1155CC"/>
              </a:solidFill>
              <a:latin typeface="Arial"/>
              <a:ea typeface="Arial"/>
              <a:cs typeface="Arial"/>
              <a:sym typeface="Arial"/>
            </a:endParaRPr>
          </a:p>
        </p:txBody>
      </p:sp>
      <p:sp>
        <p:nvSpPr>
          <p:cNvPr id="315" name="Google Shape;315;p38"/>
          <p:cNvSpPr txBox="1"/>
          <p:nvPr>
            <p:ph idx="2" type="body"/>
          </p:nvPr>
        </p:nvSpPr>
        <p:spPr>
          <a:xfrm>
            <a:off x="4700696" y="1195925"/>
            <a:ext cx="34032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User Story 8:</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As</a:t>
            </a:r>
            <a:r>
              <a:rPr lang="en" sz="900">
                <a:latin typeface="Arial"/>
                <a:ea typeface="Arial"/>
                <a:cs typeface="Arial"/>
                <a:sym typeface="Arial"/>
              </a:rPr>
              <a:t> a busy reader </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I want to</a:t>
            </a:r>
            <a:r>
              <a:rPr lang="en" sz="900">
                <a:latin typeface="Arial"/>
                <a:ea typeface="Arial"/>
                <a:cs typeface="Arial"/>
                <a:sym typeface="Arial"/>
              </a:rPr>
              <a:t> be able to purchase books that are recommended to me </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So that</a:t>
            </a:r>
            <a:r>
              <a:rPr lang="en" sz="900">
                <a:latin typeface="Arial"/>
                <a:ea typeface="Arial"/>
                <a:cs typeface="Arial"/>
                <a:sym typeface="Arial"/>
              </a:rPr>
              <a:t> I don’t have to search another store or website</a:t>
            </a:r>
            <a:endParaRPr sz="900">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Acceptance Criteria:</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Given</a:t>
            </a:r>
            <a:r>
              <a:rPr lang="en" sz="900">
                <a:latin typeface="Arial"/>
                <a:ea typeface="Arial"/>
                <a:cs typeface="Arial"/>
                <a:sym typeface="Arial"/>
              </a:rPr>
              <a:t> that the user wants to purchase books</a:t>
            </a:r>
            <a:endParaRPr sz="900">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When</a:t>
            </a:r>
            <a:r>
              <a:rPr lang="en" sz="900">
                <a:latin typeface="Arial"/>
                <a:ea typeface="Arial"/>
                <a:cs typeface="Arial"/>
                <a:sym typeface="Arial"/>
              </a:rPr>
              <a:t> the user finds a book they like</a:t>
            </a:r>
            <a:endParaRPr sz="900">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Then</a:t>
            </a:r>
            <a:r>
              <a:rPr lang="en" sz="900">
                <a:latin typeface="Arial"/>
                <a:ea typeface="Arial"/>
                <a:cs typeface="Arial"/>
                <a:sym typeface="Arial"/>
              </a:rPr>
              <a:t> the site will offer a way to buy that book</a:t>
            </a:r>
            <a:endParaRPr b="1" i="1" sz="900">
              <a:latin typeface="Arial"/>
              <a:ea typeface="Arial"/>
              <a:cs typeface="Arial"/>
              <a:sym typeface="Arial"/>
            </a:endParaRPr>
          </a:p>
          <a:p>
            <a:pPr indent="0" lvl="0" marL="0" rtl="0" algn="l">
              <a:lnSpc>
                <a:spcPct val="100000"/>
              </a:lnSpc>
              <a:spcBef>
                <a:spcPts val="0"/>
              </a:spcBef>
              <a:spcAft>
                <a:spcPts val="0"/>
              </a:spcAft>
              <a:buNone/>
            </a:pPr>
            <a:r>
              <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system should have a simple buy system.</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system will send the user a confirmation email when purchase is complete</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system will send shipping notifications to the customer</a:t>
            </a:r>
            <a:endParaRPr sz="900">
              <a:latin typeface="Arial"/>
              <a:ea typeface="Arial"/>
              <a:cs typeface="Arial"/>
              <a:sym typeface="Arial"/>
            </a:endParaRPr>
          </a:p>
          <a:p>
            <a:pPr indent="0" lvl="0" marL="0" rtl="0" algn="l">
              <a:spcBef>
                <a:spcPts val="0"/>
              </a:spcBef>
              <a:spcAft>
                <a:spcPts val="0"/>
              </a:spcAft>
              <a:buNone/>
            </a:pPr>
            <a:r>
              <a:t/>
            </a:r>
            <a:endParaRPr b="1" sz="1400">
              <a:solidFill>
                <a:srgbClr val="1155CC"/>
              </a:solidFill>
              <a:latin typeface="Arial"/>
              <a:ea typeface="Arial"/>
              <a:cs typeface="Arial"/>
              <a:sym typeface="Arial"/>
            </a:endParaRPr>
          </a:p>
          <a:p>
            <a:pPr indent="0" lvl="0" marL="0" rtl="0" algn="l">
              <a:spcBef>
                <a:spcPts val="1200"/>
              </a:spcBef>
              <a:spcAft>
                <a:spcPts val="1200"/>
              </a:spcAft>
              <a:buNone/>
            </a:pPr>
            <a:r>
              <a:t/>
            </a:r>
            <a:endParaRPr b="1" sz="1100">
              <a:solidFill>
                <a:srgbClr val="1155CC"/>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9"/>
          <p:cNvSpPr txBox="1"/>
          <p:nvPr>
            <p:ph type="title"/>
          </p:nvPr>
        </p:nvSpPr>
        <p:spPr>
          <a:xfrm>
            <a:off x="1297500" y="393750"/>
            <a:ext cx="7038900" cy="483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 Stories in Detail</a:t>
            </a:r>
            <a:endParaRPr/>
          </a:p>
        </p:txBody>
      </p:sp>
      <p:sp>
        <p:nvSpPr>
          <p:cNvPr id="321" name="Google Shape;321;p39"/>
          <p:cNvSpPr txBox="1"/>
          <p:nvPr>
            <p:ph idx="1" type="body"/>
          </p:nvPr>
        </p:nvSpPr>
        <p:spPr>
          <a:xfrm>
            <a:off x="1297500" y="1195925"/>
            <a:ext cx="34032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User Story 9:</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As</a:t>
            </a:r>
            <a:r>
              <a:rPr lang="en" sz="900">
                <a:latin typeface="Arial"/>
                <a:ea typeface="Arial"/>
                <a:cs typeface="Arial"/>
                <a:sym typeface="Arial"/>
              </a:rPr>
              <a:t> a busy reader</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I want to</a:t>
            </a:r>
            <a:r>
              <a:rPr lang="en" sz="900">
                <a:latin typeface="Arial"/>
                <a:ea typeface="Arial"/>
                <a:cs typeface="Arial"/>
                <a:sym typeface="Arial"/>
              </a:rPr>
              <a:t> be able to get a confirmation email that my order was completed</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So that</a:t>
            </a:r>
            <a:r>
              <a:rPr lang="en" sz="900">
                <a:latin typeface="Arial"/>
                <a:ea typeface="Arial"/>
                <a:cs typeface="Arial"/>
                <a:sym typeface="Arial"/>
              </a:rPr>
              <a:t> I don’t have to contact the company for the status</a:t>
            </a:r>
            <a:endParaRPr sz="900">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Acceptance Criteria:</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Given</a:t>
            </a:r>
            <a:r>
              <a:rPr lang="en" sz="900">
                <a:latin typeface="Arial"/>
                <a:ea typeface="Arial"/>
                <a:cs typeface="Arial"/>
                <a:sym typeface="Arial"/>
              </a:rPr>
              <a:t> that the user wants an email receipt</a:t>
            </a:r>
            <a:endParaRPr sz="900">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When</a:t>
            </a:r>
            <a:r>
              <a:rPr lang="en" sz="900">
                <a:latin typeface="Arial"/>
                <a:ea typeface="Arial"/>
                <a:cs typeface="Arial"/>
                <a:sym typeface="Arial"/>
              </a:rPr>
              <a:t> the user completes an order</a:t>
            </a:r>
            <a:endParaRPr sz="900">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Then</a:t>
            </a:r>
            <a:r>
              <a:rPr lang="en" sz="900">
                <a:latin typeface="Arial"/>
                <a:ea typeface="Arial"/>
                <a:cs typeface="Arial"/>
                <a:sym typeface="Arial"/>
              </a:rPr>
              <a:t> the site will end send out a confirmation email including the order details</a:t>
            </a:r>
            <a:endParaRPr b="1" i="1" sz="900">
              <a:latin typeface="Arial"/>
              <a:ea typeface="Arial"/>
              <a:cs typeface="Arial"/>
              <a:sym typeface="Arial"/>
            </a:endParaRPr>
          </a:p>
          <a:p>
            <a:pPr indent="0" lvl="0" marL="0" rtl="0" algn="l">
              <a:lnSpc>
                <a:spcPct val="100000"/>
              </a:lnSpc>
              <a:spcBef>
                <a:spcPts val="0"/>
              </a:spcBef>
              <a:spcAft>
                <a:spcPts val="0"/>
              </a:spcAft>
              <a:buNone/>
            </a:pPr>
            <a:r>
              <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confirmation will include an itemized </a:t>
            </a:r>
            <a:r>
              <a:rPr lang="en" sz="900">
                <a:latin typeface="Arial"/>
                <a:ea typeface="Arial"/>
                <a:cs typeface="Arial"/>
                <a:sym typeface="Arial"/>
              </a:rPr>
              <a:t>receipt</a:t>
            </a:r>
            <a:r>
              <a:rPr lang="en" sz="900">
                <a:latin typeface="Arial"/>
                <a:ea typeface="Arial"/>
                <a:cs typeface="Arial"/>
                <a:sym typeface="Arial"/>
              </a:rPr>
              <a:t> and a shipping estimation</a:t>
            </a:r>
            <a:endParaRPr sz="900">
              <a:latin typeface="Arial"/>
              <a:ea typeface="Arial"/>
              <a:cs typeface="Arial"/>
              <a:sym typeface="Arial"/>
            </a:endParaRPr>
          </a:p>
          <a:p>
            <a:pPr indent="0" lvl="0" marL="0" rtl="0" algn="l">
              <a:spcBef>
                <a:spcPts val="0"/>
              </a:spcBef>
              <a:spcAft>
                <a:spcPts val="0"/>
              </a:spcAft>
              <a:buNone/>
            </a:pPr>
            <a:r>
              <a:t/>
            </a:r>
            <a:endParaRPr sz="900">
              <a:latin typeface="Arial"/>
              <a:ea typeface="Arial"/>
              <a:cs typeface="Arial"/>
              <a:sym typeface="Arial"/>
            </a:endParaRPr>
          </a:p>
          <a:p>
            <a:pPr indent="0" lvl="0" marL="0" rtl="0" algn="l">
              <a:spcBef>
                <a:spcPts val="0"/>
              </a:spcBef>
              <a:spcAft>
                <a:spcPts val="0"/>
              </a:spcAft>
              <a:buNone/>
            </a:pPr>
            <a:r>
              <a:t/>
            </a:r>
            <a:endParaRPr b="1" sz="1400">
              <a:solidFill>
                <a:srgbClr val="1155CC"/>
              </a:solidFill>
              <a:latin typeface="Arial"/>
              <a:ea typeface="Arial"/>
              <a:cs typeface="Arial"/>
              <a:sym typeface="Arial"/>
            </a:endParaRPr>
          </a:p>
          <a:p>
            <a:pPr indent="0" lvl="0" marL="0" rtl="0" algn="l">
              <a:spcBef>
                <a:spcPts val="0"/>
              </a:spcBef>
              <a:spcAft>
                <a:spcPts val="0"/>
              </a:spcAft>
              <a:buNone/>
            </a:pPr>
            <a:r>
              <a:t/>
            </a:r>
            <a:endParaRPr b="1" sz="1400">
              <a:solidFill>
                <a:srgbClr val="1155CC"/>
              </a:solidFill>
              <a:latin typeface="Arial"/>
              <a:ea typeface="Arial"/>
              <a:cs typeface="Arial"/>
              <a:sym typeface="Arial"/>
            </a:endParaRPr>
          </a:p>
          <a:p>
            <a:pPr indent="0" lvl="0" marL="0" rtl="0" algn="l">
              <a:spcBef>
                <a:spcPts val="0"/>
              </a:spcBef>
              <a:spcAft>
                <a:spcPts val="1200"/>
              </a:spcAft>
              <a:buNone/>
            </a:pPr>
            <a:r>
              <a:t/>
            </a:r>
            <a:endParaRPr b="1" sz="1100">
              <a:solidFill>
                <a:srgbClr val="1155CC"/>
              </a:solidFill>
              <a:latin typeface="Arial"/>
              <a:ea typeface="Arial"/>
              <a:cs typeface="Arial"/>
              <a:sym typeface="Arial"/>
            </a:endParaRPr>
          </a:p>
        </p:txBody>
      </p:sp>
      <p:sp>
        <p:nvSpPr>
          <p:cNvPr id="322" name="Google Shape;322;p39"/>
          <p:cNvSpPr txBox="1"/>
          <p:nvPr>
            <p:ph idx="2" type="body"/>
          </p:nvPr>
        </p:nvSpPr>
        <p:spPr>
          <a:xfrm>
            <a:off x="4700696" y="1195925"/>
            <a:ext cx="34032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User Story 10:</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As</a:t>
            </a:r>
            <a:r>
              <a:rPr lang="en" sz="900">
                <a:latin typeface="Arial"/>
                <a:ea typeface="Arial"/>
                <a:cs typeface="Arial"/>
                <a:sym typeface="Arial"/>
              </a:rPr>
              <a:t> a busy reader </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I want to</a:t>
            </a:r>
            <a:r>
              <a:rPr lang="en" sz="900">
                <a:latin typeface="Arial"/>
                <a:ea typeface="Arial"/>
                <a:cs typeface="Arial"/>
                <a:sym typeface="Arial"/>
              </a:rPr>
              <a:t> be able to get a confirmation email that my order was shipped</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So that</a:t>
            </a:r>
            <a:r>
              <a:rPr lang="en" sz="900">
                <a:latin typeface="Arial"/>
                <a:ea typeface="Arial"/>
                <a:cs typeface="Arial"/>
                <a:sym typeface="Arial"/>
              </a:rPr>
              <a:t> I know when the order ships and can watch my mail</a:t>
            </a:r>
            <a:endParaRPr sz="900">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Acceptance Criteria:</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Given</a:t>
            </a:r>
            <a:r>
              <a:rPr lang="en" sz="900">
                <a:latin typeface="Arial"/>
                <a:ea typeface="Arial"/>
                <a:cs typeface="Arial"/>
                <a:sym typeface="Arial"/>
              </a:rPr>
              <a:t> that the user a shipping confirmation</a:t>
            </a:r>
            <a:endParaRPr sz="900">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When</a:t>
            </a:r>
            <a:r>
              <a:rPr lang="en" sz="900">
                <a:latin typeface="Arial"/>
                <a:ea typeface="Arial"/>
                <a:cs typeface="Arial"/>
                <a:sym typeface="Arial"/>
              </a:rPr>
              <a:t> the user’s order ships</a:t>
            </a:r>
            <a:endParaRPr sz="900">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Then</a:t>
            </a:r>
            <a:r>
              <a:rPr lang="en" sz="900">
                <a:latin typeface="Arial"/>
                <a:ea typeface="Arial"/>
                <a:cs typeface="Arial"/>
                <a:sym typeface="Arial"/>
              </a:rPr>
              <a:t> the site will send this </a:t>
            </a:r>
            <a:r>
              <a:rPr lang="en" sz="900">
                <a:latin typeface="Arial"/>
                <a:ea typeface="Arial"/>
                <a:cs typeface="Arial"/>
                <a:sym typeface="Arial"/>
              </a:rPr>
              <a:t>confirmation</a:t>
            </a:r>
            <a:r>
              <a:rPr lang="en" sz="900">
                <a:latin typeface="Arial"/>
                <a:ea typeface="Arial"/>
                <a:cs typeface="Arial"/>
                <a:sym typeface="Arial"/>
              </a:rPr>
              <a:t> as soon as possible</a:t>
            </a:r>
            <a:endParaRPr b="1" i="1" sz="900">
              <a:latin typeface="Arial"/>
              <a:ea typeface="Arial"/>
              <a:cs typeface="Arial"/>
              <a:sym typeface="Arial"/>
            </a:endParaRPr>
          </a:p>
          <a:p>
            <a:pPr indent="0" lvl="0" marL="0" rtl="0" algn="l">
              <a:lnSpc>
                <a:spcPct val="100000"/>
              </a:lnSpc>
              <a:spcBef>
                <a:spcPts val="0"/>
              </a:spcBef>
              <a:spcAft>
                <a:spcPts val="0"/>
              </a:spcAft>
              <a:buNone/>
            </a:pPr>
            <a:r>
              <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a:t>
            </a:r>
            <a:r>
              <a:rPr lang="en" sz="900">
                <a:latin typeface="Arial"/>
                <a:ea typeface="Arial"/>
                <a:cs typeface="Arial"/>
                <a:sym typeface="Arial"/>
              </a:rPr>
              <a:t>shipping</a:t>
            </a:r>
            <a:r>
              <a:rPr lang="en" sz="900">
                <a:latin typeface="Arial"/>
                <a:ea typeface="Arial"/>
                <a:cs typeface="Arial"/>
                <a:sym typeface="Arial"/>
              </a:rPr>
              <a:t> confirmation should have the tracking number if applicable.</a:t>
            </a:r>
            <a:endParaRPr sz="900">
              <a:latin typeface="Arial"/>
              <a:ea typeface="Arial"/>
              <a:cs typeface="Arial"/>
              <a:sym typeface="Arial"/>
            </a:endParaRPr>
          </a:p>
          <a:p>
            <a:pPr indent="0" lvl="0" marL="0" rtl="0" algn="l">
              <a:spcBef>
                <a:spcPts val="0"/>
              </a:spcBef>
              <a:spcAft>
                <a:spcPts val="0"/>
              </a:spcAft>
              <a:buNone/>
            </a:pPr>
            <a:r>
              <a:t/>
            </a:r>
            <a:endParaRPr sz="900">
              <a:latin typeface="Arial"/>
              <a:ea typeface="Arial"/>
              <a:cs typeface="Arial"/>
              <a:sym typeface="Arial"/>
            </a:endParaRPr>
          </a:p>
          <a:p>
            <a:pPr indent="0" lvl="0" marL="0" rtl="0" algn="l">
              <a:spcBef>
                <a:spcPts val="0"/>
              </a:spcBef>
              <a:spcAft>
                <a:spcPts val="0"/>
              </a:spcAft>
              <a:buNone/>
            </a:pPr>
            <a:r>
              <a:t/>
            </a:r>
            <a:endParaRPr b="1" sz="1400">
              <a:solidFill>
                <a:srgbClr val="1155CC"/>
              </a:solidFill>
              <a:latin typeface="Arial"/>
              <a:ea typeface="Arial"/>
              <a:cs typeface="Arial"/>
              <a:sym typeface="Arial"/>
            </a:endParaRPr>
          </a:p>
          <a:p>
            <a:pPr indent="0" lvl="0" marL="0" rtl="0" algn="l">
              <a:spcBef>
                <a:spcPts val="1200"/>
              </a:spcBef>
              <a:spcAft>
                <a:spcPts val="1200"/>
              </a:spcAft>
              <a:buNone/>
            </a:pPr>
            <a:r>
              <a:t/>
            </a:r>
            <a:endParaRPr b="1" sz="1100">
              <a:solidFill>
                <a:srgbClr val="1155CC"/>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0"/>
          <p:cNvSpPr txBox="1"/>
          <p:nvPr>
            <p:ph type="title"/>
          </p:nvPr>
        </p:nvSpPr>
        <p:spPr>
          <a:xfrm>
            <a:off x="1297500" y="393750"/>
            <a:ext cx="7038900" cy="483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 Stories in Detail</a:t>
            </a:r>
            <a:endParaRPr/>
          </a:p>
        </p:txBody>
      </p:sp>
      <p:sp>
        <p:nvSpPr>
          <p:cNvPr id="328" name="Google Shape;328;p40"/>
          <p:cNvSpPr txBox="1"/>
          <p:nvPr>
            <p:ph idx="1" type="body"/>
          </p:nvPr>
        </p:nvSpPr>
        <p:spPr>
          <a:xfrm>
            <a:off x="1297500" y="1195925"/>
            <a:ext cx="34032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User Story 11:</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As</a:t>
            </a:r>
            <a:r>
              <a:rPr lang="en" sz="900">
                <a:latin typeface="Arial"/>
                <a:ea typeface="Arial"/>
                <a:cs typeface="Arial"/>
                <a:sym typeface="Arial"/>
              </a:rPr>
              <a:t> a user who has placed multiple orders</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I want to</a:t>
            </a:r>
            <a:r>
              <a:rPr lang="en" sz="900">
                <a:latin typeface="Arial"/>
                <a:ea typeface="Arial"/>
                <a:cs typeface="Arial"/>
                <a:sym typeface="Arial"/>
              </a:rPr>
              <a:t> be able to look at my order history and get invoices</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So that</a:t>
            </a:r>
            <a:r>
              <a:rPr lang="en" sz="900">
                <a:latin typeface="Arial"/>
                <a:ea typeface="Arial"/>
                <a:cs typeface="Arial"/>
                <a:sym typeface="Arial"/>
              </a:rPr>
              <a:t> I can keep track of my </a:t>
            </a:r>
            <a:r>
              <a:rPr lang="en" sz="900">
                <a:latin typeface="Arial"/>
                <a:ea typeface="Arial"/>
                <a:cs typeface="Arial"/>
                <a:sym typeface="Arial"/>
              </a:rPr>
              <a:t>purchases</a:t>
            </a:r>
            <a:r>
              <a:rPr lang="en" sz="900">
                <a:latin typeface="Arial"/>
                <a:ea typeface="Arial"/>
                <a:cs typeface="Arial"/>
                <a:sym typeface="Arial"/>
              </a:rPr>
              <a:t> and spending</a:t>
            </a:r>
            <a:endParaRPr sz="900">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Acceptance Criteria:</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Given</a:t>
            </a:r>
            <a:r>
              <a:rPr lang="en" sz="900">
                <a:latin typeface="Arial"/>
                <a:ea typeface="Arial"/>
                <a:cs typeface="Arial"/>
                <a:sym typeface="Arial"/>
              </a:rPr>
              <a:t> the user wants to look at an order history</a:t>
            </a:r>
            <a:endParaRPr sz="900">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When</a:t>
            </a:r>
            <a:r>
              <a:rPr lang="en" sz="900">
                <a:latin typeface="Arial"/>
                <a:ea typeface="Arial"/>
                <a:cs typeface="Arial"/>
                <a:sym typeface="Arial"/>
              </a:rPr>
              <a:t> the user has placed multiple orders</a:t>
            </a:r>
            <a:endParaRPr sz="900">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Then</a:t>
            </a:r>
            <a:r>
              <a:rPr lang="en" sz="900">
                <a:latin typeface="Arial"/>
                <a:ea typeface="Arial"/>
                <a:cs typeface="Arial"/>
                <a:sym typeface="Arial"/>
              </a:rPr>
              <a:t> the site will have a section for a customer to look at their previous orders</a:t>
            </a:r>
            <a:endParaRPr b="1" i="1" sz="900">
              <a:latin typeface="Arial"/>
              <a:ea typeface="Arial"/>
              <a:cs typeface="Arial"/>
              <a:sym typeface="Arial"/>
            </a:endParaRPr>
          </a:p>
          <a:p>
            <a:pPr indent="0" lvl="0" marL="0" rtl="0" algn="l">
              <a:lnSpc>
                <a:spcPct val="100000"/>
              </a:lnSpc>
              <a:spcBef>
                <a:spcPts val="0"/>
              </a:spcBef>
              <a:spcAft>
                <a:spcPts val="0"/>
              </a:spcAft>
              <a:buNone/>
            </a:pPr>
            <a:r>
              <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site will have an easy to read order history</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order history will include invoices with the items purchased and total spent.</a:t>
            </a:r>
            <a:endParaRPr sz="900">
              <a:latin typeface="Arial"/>
              <a:ea typeface="Arial"/>
              <a:cs typeface="Arial"/>
              <a:sym typeface="Arial"/>
            </a:endParaRPr>
          </a:p>
          <a:p>
            <a:pPr indent="0" lvl="0" marL="0" rtl="0" algn="l">
              <a:spcBef>
                <a:spcPts val="0"/>
              </a:spcBef>
              <a:spcAft>
                <a:spcPts val="0"/>
              </a:spcAft>
              <a:buNone/>
            </a:pPr>
            <a:r>
              <a:t/>
            </a:r>
            <a:endParaRPr sz="900">
              <a:latin typeface="Arial"/>
              <a:ea typeface="Arial"/>
              <a:cs typeface="Arial"/>
              <a:sym typeface="Arial"/>
            </a:endParaRPr>
          </a:p>
          <a:p>
            <a:pPr indent="0" lvl="0" marL="0" rtl="0" algn="l">
              <a:spcBef>
                <a:spcPts val="0"/>
              </a:spcBef>
              <a:spcAft>
                <a:spcPts val="0"/>
              </a:spcAft>
              <a:buNone/>
            </a:pPr>
            <a:r>
              <a:t/>
            </a:r>
            <a:endParaRPr b="1" sz="1400">
              <a:solidFill>
                <a:srgbClr val="1155CC"/>
              </a:solidFill>
              <a:latin typeface="Arial"/>
              <a:ea typeface="Arial"/>
              <a:cs typeface="Arial"/>
              <a:sym typeface="Arial"/>
            </a:endParaRPr>
          </a:p>
          <a:p>
            <a:pPr indent="0" lvl="0" marL="0" rtl="0" algn="l">
              <a:spcBef>
                <a:spcPts val="0"/>
              </a:spcBef>
              <a:spcAft>
                <a:spcPts val="0"/>
              </a:spcAft>
              <a:buNone/>
            </a:pPr>
            <a:r>
              <a:t/>
            </a:r>
            <a:endParaRPr b="1" sz="1400">
              <a:solidFill>
                <a:srgbClr val="1155CC"/>
              </a:solidFill>
              <a:latin typeface="Arial"/>
              <a:ea typeface="Arial"/>
              <a:cs typeface="Arial"/>
              <a:sym typeface="Arial"/>
            </a:endParaRPr>
          </a:p>
          <a:p>
            <a:pPr indent="0" lvl="0" marL="0" rtl="0" algn="l">
              <a:spcBef>
                <a:spcPts val="0"/>
              </a:spcBef>
              <a:spcAft>
                <a:spcPts val="1200"/>
              </a:spcAft>
              <a:buNone/>
            </a:pPr>
            <a:r>
              <a:t/>
            </a:r>
            <a:endParaRPr b="1" sz="1100">
              <a:solidFill>
                <a:srgbClr val="1155CC"/>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1"/>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Sprint 2 Tasks, Stories, and Acceptance Criteria</a:t>
            </a:r>
            <a:endParaRPr/>
          </a:p>
        </p:txBody>
      </p:sp>
      <p:pic>
        <p:nvPicPr>
          <p:cNvPr id="334" name="Google Shape;334;p41"/>
          <p:cNvPicPr preferRelativeResize="0"/>
          <p:nvPr/>
        </p:nvPicPr>
        <p:blipFill>
          <a:blip r:embed="rId3">
            <a:alphaModFix/>
          </a:blip>
          <a:stretch>
            <a:fillRect/>
          </a:stretch>
        </p:blipFill>
        <p:spPr>
          <a:xfrm>
            <a:off x="353113" y="1408200"/>
            <a:ext cx="8437786" cy="35308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15"/>
          <p:cNvPicPr preferRelativeResize="0"/>
          <p:nvPr/>
        </p:nvPicPr>
        <p:blipFill>
          <a:blip r:embed="rId3">
            <a:alphaModFix/>
          </a:blip>
          <a:stretch>
            <a:fillRect/>
          </a:stretch>
        </p:blipFill>
        <p:spPr>
          <a:xfrm>
            <a:off x="487300" y="1656775"/>
            <a:ext cx="2365875" cy="2318750"/>
          </a:xfrm>
          <a:prstGeom prst="rect">
            <a:avLst/>
          </a:prstGeom>
          <a:noFill/>
          <a:ln>
            <a:noFill/>
          </a:ln>
        </p:spPr>
      </p:pic>
      <p:pic>
        <p:nvPicPr>
          <p:cNvPr id="148" name="Google Shape;148;p15"/>
          <p:cNvPicPr preferRelativeResize="0"/>
          <p:nvPr/>
        </p:nvPicPr>
        <p:blipFill>
          <a:blip r:embed="rId4">
            <a:alphaModFix/>
          </a:blip>
          <a:stretch>
            <a:fillRect/>
          </a:stretch>
        </p:blipFill>
        <p:spPr>
          <a:xfrm>
            <a:off x="3389863" y="1656775"/>
            <a:ext cx="2368296" cy="2318750"/>
          </a:xfrm>
          <a:prstGeom prst="rect">
            <a:avLst/>
          </a:prstGeom>
          <a:noFill/>
          <a:ln>
            <a:noFill/>
          </a:ln>
        </p:spPr>
      </p:pic>
      <p:pic>
        <p:nvPicPr>
          <p:cNvPr id="149" name="Google Shape;149;p15"/>
          <p:cNvPicPr preferRelativeResize="0"/>
          <p:nvPr/>
        </p:nvPicPr>
        <p:blipFill>
          <a:blip r:embed="rId5">
            <a:alphaModFix/>
          </a:blip>
          <a:stretch>
            <a:fillRect/>
          </a:stretch>
        </p:blipFill>
        <p:spPr>
          <a:xfrm>
            <a:off x="6294844" y="1656775"/>
            <a:ext cx="2261957" cy="2318750"/>
          </a:xfrm>
          <a:prstGeom prst="rect">
            <a:avLst/>
          </a:prstGeom>
          <a:noFill/>
          <a:ln>
            <a:noFill/>
          </a:ln>
        </p:spPr>
      </p:pic>
      <p:sp>
        <p:nvSpPr>
          <p:cNvPr id="150" name="Google Shape;150;p15"/>
          <p:cNvSpPr txBox="1"/>
          <p:nvPr/>
        </p:nvSpPr>
        <p:spPr>
          <a:xfrm>
            <a:off x="1589613" y="346700"/>
            <a:ext cx="5968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chemeClr val="lt1"/>
                </a:solidFill>
                <a:latin typeface="Lato"/>
                <a:ea typeface="Lato"/>
                <a:cs typeface="Lato"/>
                <a:sym typeface="Lato"/>
              </a:rPr>
              <a:t>Team Members</a:t>
            </a:r>
            <a:endParaRPr b="1" sz="2200">
              <a:solidFill>
                <a:schemeClr val="lt1"/>
              </a:solidFill>
              <a:latin typeface="Lato"/>
              <a:ea typeface="Lato"/>
              <a:cs typeface="Lato"/>
              <a:sym typeface="Lato"/>
            </a:endParaRPr>
          </a:p>
        </p:txBody>
      </p:sp>
      <p:sp>
        <p:nvSpPr>
          <p:cNvPr id="151" name="Google Shape;151;p15"/>
          <p:cNvSpPr txBox="1"/>
          <p:nvPr/>
        </p:nvSpPr>
        <p:spPr>
          <a:xfrm>
            <a:off x="487275" y="4055950"/>
            <a:ext cx="2365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Lato"/>
                <a:ea typeface="Lato"/>
                <a:cs typeface="Lato"/>
                <a:sym typeface="Lato"/>
              </a:rPr>
              <a:t>Jimmy Karoly</a:t>
            </a:r>
            <a:endParaRPr sz="1200">
              <a:solidFill>
                <a:schemeClr val="lt1"/>
              </a:solidFill>
              <a:latin typeface="Lato"/>
              <a:ea typeface="Lato"/>
              <a:cs typeface="Lato"/>
              <a:sym typeface="Lato"/>
            </a:endParaRPr>
          </a:p>
          <a:p>
            <a:pPr indent="0" lvl="0" marL="0" rtl="0" algn="ctr">
              <a:spcBef>
                <a:spcPts val="0"/>
              </a:spcBef>
              <a:spcAft>
                <a:spcPts val="0"/>
              </a:spcAft>
              <a:buNone/>
            </a:pPr>
            <a:r>
              <a:rPr lang="en" sz="1200">
                <a:solidFill>
                  <a:schemeClr val="lt1"/>
                </a:solidFill>
                <a:latin typeface="Lato"/>
                <a:ea typeface="Lato"/>
                <a:cs typeface="Lato"/>
                <a:sym typeface="Lato"/>
              </a:rPr>
              <a:t>Scrum Master/Developer</a:t>
            </a:r>
            <a:endParaRPr sz="1200">
              <a:solidFill>
                <a:schemeClr val="lt1"/>
              </a:solidFill>
              <a:latin typeface="Lato"/>
              <a:ea typeface="Lato"/>
              <a:cs typeface="Lato"/>
              <a:sym typeface="Lato"/>
            </a:endParaRPr>
          </a:p>
        </p:txBody>
      </p:sp>
      <p:sp>
        <p:nvSpPr>
          <p:cNvPr id="152" name="Google Shape;152;p15"/>
          <p:cNvSpPr txBox="1"/>
          <p:nvPr/>
        </p:nvSpPr>
        <p:spPr>
          <a:xfrm>
            <a:off x="3389112" y="4055950"/>
            <a:ext cx="2365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Lato"/>
                <a:ea typeface="Lato"/>
                <a:cs typeface="Lato"/>
                <a:sym typeface="Lato"/>
              </a:rPr>
              <a:t>Dhanasri Salla</a:t>
            </a:r>
            <a:endParaRPr sz="1200">
              <a:solidFill>
                <a:schemeClr val="lt1"/>
              </a:solidFill>
              <a:latin typeface="Lato"/>
              <a:ea typeface="Lato"/>
              <a:cs typeface="Lato"/>
              <a:sym typeface="Lato"/>
            </a:endParaRPr>
          </a:p>
          <a:p>
            <a:pPr indent="0" lvl="0" marL="0" rtl="0" algn="ctr">
              <a:spcBef>
                <a:spcPts val="0"/>
              </a:spcBef>
              <a:spcAft>
                <a:spcPts val="0"/>
              </a:spcAft>
              <a:buNone/>
            </a:pPr>
            <a:r>
              <a:rPr lang="en" sz="1200">
                <a:solidFill>
                  <a:schemeClr val="lt1"/>
                </a:solidFill>
                <a:latin typeface="Lato"/>
                <a:ea typeface="Lato"/>
                <a:cs typeface="Lato"/>
                <a:sym typeface="Lato"/>
              </a:rPr>
              <a:t>Machine Learning Engineer</a:t>
            </a:r>
            <a:endParaRPr sz="1200">
              <a:solidFill>
                <a:schemeClr val="lt1"/>
              </a:solidFill>
              <a:latin typeface="Lato"/>
              <a:ea typeface="Lato"/>
              <a:cs typeface="Lato"/>
              <a:sym typeface="Lato"/>
            </a:endParaRPr>
          </a:p>
        </p:txBody>
      </p:sp>
      <p:sp>
        <p:nvSpPr>
          <p:cNvPr id="153" name="Google Shape;153;p15"/>
          <p:cNvSpPr txBox="1"/>
          <p:nvPr/>
        </p:nvSpPr>
        <p:spPr>
          <a:xfrm>
            <a:off x="6242925" y="4055950"/>
            <a:ext cx="2365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Lato"/>
                <a:ea typeface="Lato"/>
                <a:cs typeface="Lato"/>
                <a:sym typeface="Lato"/>
              </a:rPr>
              <a:t>Sai Sandeep Mandava</a:t>
            </a:r>
            <a:endParaRPr sz="1200">
              <a:solidFill>
                <a:schemeClr val="lt1"/>
              </a:solidFill>
              <a:latin typeface="Lato"/>
              <a:ea typeface="Lato"/>
              <a:cs typeface="Lato"/>
              <a:sym typeface="Lato"/>
            </a:endParaRPr>
          </a:p>
          <a:p>
            <a:pPr indent="0" lvl="0" marL="0" rtl="0" algn="ctr">
              <a:spcBef>
                <a:spcPts val="0"/>
              </a:spcBef>
              <a:spcAft>
                <a:spcPts val="0"/>
              </a:spcAft>
              <a:buNone/>
            </a:pPr>
            <a:r>
              <a:rPr lang="en" sz="1200">
                <a:solidFill>
                  <a:schemeClr val="lt1"/>
                </a:solidFill>
                <a:latin typeface="Lato"/>
                <a:ea typeface="Lato"/>
                <a:cs typeface="Lato"/>
                <a:sym typeface="Lato"/>
              </a:rPr>
              <a:t>Machine Learning Engineer</a:t>
            </a:r>
            <a:endParaRPr sz="1200">
              <a:solidFill>
                <a:schemeClr val="lt1"/>
              </a:solidFill>
              <a:latin typeface="Lato"/>
              <a:ea typeface="Lato"/>
              <a:cs typeface="Lato"/>
              <a:sym typeface="Lato"/>
            </a:endParaRPr>
          </a:p>
        </p:txBody>
      </p:sp>
      <p:sp>
        <p:nvSpPr>
          <p:cNvPr id="154" name="Google Shape;154;p15"/>
          <p:cNvSpPr/>
          <p:nvPr/>
        </p:nvSpPr>
        <p:spPr>
          <a:xfrm>
            <a:off x="8674100" y="104050"/>
            <a:ext cx="297300" cy="2898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2"/>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Sprint 2 Tasks, Stories, and Acceptance Criteria</a:t>
            </a:r>
            <a:endParaRPr/>
          </a:p>
          <a:p>
            <a:pPr indent="0" lvl="0" marL="0" rtl="0" algn="l">
              <a:spcBef>
                <a:spcPts val="0"/>
              </a:spcBef>
              <a:spcAft>
                <a:spcPts val="0"/>
              </a:spcAft>
              <a:buNone/>
            </a:pPr>
            <a:r>
              <a:t/>
            </a:r>
            <a:endParaRPr/>
          </a:p>
        </p:txBody>
      </p:sp>
      <p:pic>
        <p:nvPicPr>
          <p:cNvPr id="340" name="Google Shape;340;p42"/>
          <p:cNvPicPr preferRelativeResize="0"/>
          <p:nvPr/>
        </p:nvPicPr>
        <p:blipFill>
          <a:blip r:embed="rId3">
            <a:alphaModFix/>
          </a:blip>
          <a:stretch>
            <a:fillRect/>
          </a:stretch>
        </p:blipFill>
        <p:spPr>
          <a:xfrm>
            <a:off x="152400" y="1712975"/>
            <a:ext cx="8839204" cy="263277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Sprint 2 Test Cases</a:t>
            </a:r>
            <a:endParaRPr/>
          </a:p>
        </p:txBody>
      </p:sp>
      <p:pic>
        <p:nvPicPr>
          <p:cNvPr id="346" name="Google Shape;346;p43"/>
          <p:cNvPicPr preferRelativeResize="0"/>
          <p:nvPr/>
        </p:nvPicPr>
        <p:blipFill>
          <a:blip r:embed="rId3">
            <a:alphaModFix/>
          </a:blip>
          <a:stretch>
            <a:fillRect/>
          </a:stretch>
        </p:blipFill>
        <p:spPr>
          <a:xfrm>
            <a:off x="5058050" y="1307850"/>
            <a:ext cx="3162093" cy="3530850"/>
          </a:xfrm>
          <a:prstGeom prst="rect">
            <a:avLst/>
          </a:prstGeom>
          <a:noFill/>
          <a:ln>
            <a:noFill/>
          </a:ln>
        </p:spPr>
      </p:pic>
      <p:pic>
        <p:nvPicPr>
          <p:cNvPr id="347" name="Google Shape;347;p43"/>
          <p:cNvPicPr preferRelativeResize="0"/>
          <p:nvPr/>
        </p:nvPicPr>
        <p:blipFill>
          <a:blip r:embed="rId4">
            <a:alphaModFix/>
          </a:blip>
          <a:stretch>
            <a:fillRect/>
          </a:stretch>
        </p:blipFill>
        <p:spPr>
          <a:xfrm>
            <a:off x="849675" y="1486400"/>
            <a:ext cx="3818924" cy="31737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4"/>
          <p:cNvSpPr txBox="1"/>
          <p:nvPr>
            <p:ph type="title"/>
          </p:nvPr>
        </p:nvSpPr>
        <p:spPr>
          <a:xfrm>
            <a:off x="1297500" y="393750"/>
            <a:ext cx="7038900" cy="58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Sprint 2 Metrics and Burndown Chart</a:t>
            </a:r>
            <a:endParaRPr/>
          </a:p>
        </p:txBody>
      </p:sp>
      <p:sp>
        <p:nvSpPr>
          <p:cNvPr id="353" name="Google Shape;353;p44"/>
          <p:cNvSpPr txBox="1"/>
          <p:nvPr/>
        </p:nvSpPr>
        <p:spPr>
          <a:xfrm>
            <a:off x="1015050" y="1711200"/>
            <a:ext cx="2894700" cy="19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ato"/>
                <a:ea typeface="Lato"/>
                <a:cs typeface="Lato"/>
                <a:sym typeface="Lato"/>
              </a:rPr>
              <a:t>We still need to finish the Firebase Integration and that will be carried over to the next sprint</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Team Velocity: Total points completed 27</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Completed Committed Ratio: 31 total points - Ratio is 87%</a:t>
            </a:r>
            <a:endParaRPr sz="1300">
              <a:solidFill>
                <a:schemeClr val="lt1"/>
              </a:solidFill>
              <a:latin typeface="Lato"/>
              <a:ea typeface="Lato"/>
              <a:cs typeface="Lato"/>
              <a:sym typeface="Lato"/>
            </a:endParaRPr>
          </a:p>
        </p:txBody>
      </p:sp>
      <p:pic>
        <p:nvPicPr>
          <p:cNvPr id="354" name="Google Shape;354;p44"/>
          <p:cNvPicPr preferRelativeResize="0"/>
          <p:nvPr/>
        </p:nvPicPr>
        <p:blipFill>
          <a:blip r:embed="rId3">
            <a:alphaModFix/>
          </a:blip>
          <a:stretch>
            <a:fillRect/>
          </a:stretch>
        </p:blipFill>
        <p:spPr>
          <a:xfrm>
            <a:off x="4247950" y="1423425"/>
            <a:ext cx="4676750" cy="29562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Sprint 2 Retrospective</a:t>
            </a:r>
            <a:endParaRPr/>
          </a:p>
        </p:txBody>
      </p:sp>
      <p:sp>
        <p:nvSpPr>
          <p:cNvPr id="360" name="Google Shape;360;p45"/>
          <p:cNvSpPr txBox="1"/>
          <p:nvPr>
            <p:ph idx="1" type="body"/>
          </p:nvPr>
        </p:nvSpPr>
        <p:spPr>
          <a:xfrm>
            <a:off x="1297500" y="1567550"/>
            <a:ext cx="21291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What went well:</a:t>
            </a:r>
            <a:endParaRPr/>
          </a:p>
        </p:txBody>
      </p:sp>
      <p:sp>
        <p:nvSpPr>
          <p:cNvPr id="361" name="Google Shape;361;p45"/>
          <p:cNvSpPr txBox="1"/>
          <p:nvPr>
            <p:ph idx="2" type="body"/>
          </p:nvPr>
        </p:nvSpPr>
        <p:spPr>
          <a:xfrm>
            <a:off x="3752400" y="1567550"/>
            <a:ext cx="21291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What can be improved:</a:t>
            </a:r>
            <a:endParaRPr/>
          </a:p>
        </p:txBody>
      </p:sp>
      <p:sp>
        <p:nvSpPr>
          <p:cNvPr id="362" name="Google Shape;362;p45"/>
          <p:cNvSpPr txBox="1"/>
          <p:nvPr>
            <p:ph idx="2" type="body"/>
          </p:nvPr>
        </p:nvSpPr>
        <p:spPr>
          <a:xfrm>
            <a:off x="6207300" y="1567550"/>
            <a:ext cx="21291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Action items: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Sprint 3 Plans</a:t>
            </a:r>
            <a:endParaRPr/>
          </a:p>
        </p:txBody>
      </p:sp>
      <p:sp>
        <p:nvSpPr>
          <p:cNvPr id="368" name="Google Shape;368;p46"/>
          <p:cNvSpPr txBox="1"/>
          <p:nvPr>
            <p:ph idx="1" type="body"/>
          </p:nvPr>
        </p:nvSpPr>
        <p:spPr>
          <a:xfrm>
            <a:off x="1297500" y="1567550"/>
            <a:ext cx="7227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Stories from Sprint 2 carrying over:</a:t>
            </a:r>
            <a:endParaRPr/>
          </a:p>
          <a:p>
            <a:pPr indent="-311150" lvl="0" marL="457200" rtl="0" algn="l">
              <a:spcBef>
                <a:spcPts val="1200"/>
              </a:spcBef>
              <a:spcAft>
                <a:spcPts val="0"/>
              </a:spcAft>
              <a:buSzPts val="1300"/>
              <a:buChar char="●"/>
            </a:pPr>
            <a:r>
              <a:rPr lang="en"/>
              <a:t> Integrate Firebase Auth</a:t>
            </a:r>
            <a:endParaRPr/>
          </a:p>
          <a:p>
            <a:pPr indent="0" lvl="0" marL="0" rtl="0" algn="l">
              <a:spcBef>
                <a:spcPts val="1200"/>
              </a:spcBef>
              <a:spcAft>
                <a:spcPts val="0"/>
              </a:spcAft>
              <a:buNone/>
            </a:pPr>
            <a:r>
              <a:rPr lang="en"/>
              <a:t>New Stories for Sprint 3:</a:t>
            </a:r>
            <a:endParaRPr/>
          </a:p>
          <a:p>
            <a:pPr indent="-311150" lvl="0" marL="457200" rtl="0" algn="l">
              <a:spcBef>
                <a:spcPts val="1200"/>
              </a:spcBef>
              <a:spcAft>
                <a:spcPts val="0"/>
              </a:spcAft>
              <a:buSzPts val="1300"/>
              <a:buChar char="●"/>
            </a:pPr>
            <a:r>
              <a:rPr lang="en"/>
              <a:t>Implement and test ML algorithm</a:t>
            </a:r>
            <a:endParaRPr/>
          </a:p>
          <a:p>
            <a:pPr indent="-311150" lvl="0" marL="457200" rtl="0" algn="l">
              <a:spcBef>
                <a:spcPts val="0"/>
              </a:spcBef>
              <a:spcAft>
                <a:spcPts val="0"/>
              </a:spcAft>
              <a:buSzPts val="1300"/>
              <a:buChar char="●"/>
            </a:pPr>
            <a:r>
              <a:rPr lang="en"/>
              <a:t>Implement backend classes and methods</a:t>
            </a:r>
            <a:endParaRPr/>
          </a:p>
          <a:p>
            <a:pPr indent="-311150" lvl="0" marL="457200" rtl="0" algn="l">
              <a:spcBef>
                <a:spcPts val="0"/>
              </a:spcBef>
              <a:spcAft>
                <a:spcPts val="0"/>
              </a:spcAft>
              <a:buSzPts val="1300"/>
              <a:buChar char="●"/>
            </a:pPr>
            <a:r>
              <a:rPr lang="en"/>
              <a:t>Integrate firebase payment extension in backend</a:t>
            </a:r>
            <a:endParaRPr/>
          </a:p>
          <a:p>
            <a:pPr indent="-311150" lvl="0" marL="457200" rtl="0" algn="l">
              <a:spcBef>
                <a:spcPts val="0"/>
              </a:spcBef>
              <a:spcAft>
                <a:spcPts val="0"/>
              </a:spcAft>
              <a:buSzPts val="1300"/>
              <a:buChar char="●"/>
            </a:pPr>
            <a:r>
              <a:rPr lang="en"/>
              <a:t>Fully test all implemented features</a:t>
            </a:r>
            <a:endParaRPr/>
          </a:p>
          <a:p>
            <a:pPr indent="-311150" lvl="0" marL="457200" rtl="0" algn="l">
              <a:spcBef>
                <a:spcPts val="0"/>
              </a:spcBef>
              <a:spcAft>
                <a:spcPts val="0"/>
              </a:spcAft>
              <a:buSzPts val="1300"/>
              <a:buChar char="●"/>
            </a:pPr>
            <a:r>
              <a:rPr lang="en"/>
              <a:t>Technical</a:t>
            </a:r>
            <a:r>
              <a:rPr lang="en"/>
              <a:t> Paper</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Demo Screenshots </a:t>
            </a:r>
            <a:endParaRPr/>
          </a:p>
        </p:txBody>
      </p:sp>
      <p:pic>
        <p:nvPicPr>
          <p:cNvPr id="374" name="Google Shape;374;p47"/>
          <p:cNvPicPr preferRelativeResize="0"/>
          <p:nvPr/>
        </p:nvPicPr>
        <p:blipFill rotWithShape="1">
          <a:blip r:embed="rId3">
            <a:alphaModFix/>
          </a:blip>
          <a:srcRect b="8788" l="0" r="-1286" t="7106"/>
          <a:stretch/>
        </p:blipFill>
        <p:spPr>
          <a:xfrm>
            <a:off x="1297500" y="1307850"/>
            <a:ext cx="6681452" cy="34675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Demo Screenshots </a:t>
            </a:r>
            <a:endParaRPr/>
          </a:p>
        </p:txBody>
      </p:sp>
      <p:pic>
        <p:nvPicPr>
          <p:cNvPr id="380" name="Google Shape;380;p48"/>
          <p:cNvPicPr preferRelativeResize="0"/>
          <p:nvPr/>
        </p:nvPicPr>
        <p:blipFill rotWithShape="1">
          <a:blip r:embed="rId3">
            <a:alphaModFix/>
          </a:blip>
          <a:srcRect b="8343" l="0" r="0" t="7032"/>
          <a:stretch/>
        </p:blipFill>
        <p:spPr>
          <a:xfrm>
            <a:off x="1297500" y="1307850"/>
            <a:ext cx="6684264" cy="3465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Demo Screenshots </a:t>
            </a:r>
            <a:endParaRPr/>
          </a:p>
        </p:txBody>
      </p:sp>
      <p:pic>
        <p:nvPicPr>
          <p:cNvPr id="386" name="Google Shape;386;p49"/>
          <p:cNvPicPr preferRelativeResize="0"/>
          <p:nvPr/>
        </p:nvPicPr>
        <p:blipFill rotWithShape="1">
          <a:blip r:embed="rId3">
            <a:alphaModFix/>
          </a:blip>
          <a:srcRect b="8643" l="0" r="0" t="6946"/>
          <a:stretch/>
        </p:blipFill>
        <p:spPr>
          <a:xfrm>
            <a:off x="1297488" y="1307850"/>
            <a:ext cx="6684264" cy="34655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Demo Screenshots </a:t>
            </a:r>
            <a:endParaRPr/>
          </a:p>
        </p:txBody>
      </p:sp>
      <p:pic>
        <p:nvPicPr>
          <p:cNvPr id="392" name="Google Shape;392;p50"/>
          <p:cNvPicPr preferRelativeResize="0"/>
          <p:nvPr/>
        </p:nvPicPr>
        <p:blipFill rotWithShape="1">
          <a:blip r:embed="rId3">
            <a:alphaModFix/>
          </a:blip>
          <a:srcRect b="8827" l="0" r="566" t="7181"/>
          <a:stretch/>
        </p:blipFill>
        <p:spPr>
          <a:xfrm>
            <a:off x="1297500" y="1307850"/>
            <a:ext cx="6684264" cy="34655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Current Work on API</a:t>
            </a:r>
            <a:endParaRPr/>
          </a:p>
        </p:txBody>
      </p:sp>
      <p:sp>
        <p:nvSpPr>
          <p:cNvPr id="398" name="Google Shape;398;p51"/>
          <p:cNvSpPr txBox="1"/>
          <p:nvPr/>
        </p:nvSpPr>
        <p:spPr>
          <a:xfrm>
            <a:off x="1484775" y="1593400"/>
            <a:ext cx="59844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ato"/>
                <a:ea typeface="Lato"/>
                <a:cs typeface="Lato"/>
                <a:sym typeface="Lato"/>
              </a:rPr>
              <a:t>We are building the recommender systems as an external API.</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The frontend will connect with this and send the input then receive recommendations.</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We are also building our backend as a REST API. We are using the Spring Framework and during Sprint 2 we brainstormed and experimented with them.</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The book recommendation and marketplace </a:t>
            </a:r>
            <a:r>
              <a:rPr lang="en" sz="1300">
                <a:solidFill>
                  <a:schemeClr val="lt1"/>
                </a:solidFill>
                <a:latin typeface="Lato"/>
                <a:ea typeface="Lato"/>
                <a:cs typeface="Lato"/>
                <a:sym typeface="Lato"/>
              </a:rPr>
              <a:t>functionalities</a:t>
            </a:r>
            <a:r>
              <a:rPr lang="en" sz="1300">
                <a:solidFill>
                  <a:schemeClr val="lt1"/>
                </a:solidFill>
                <a:latin typeface="Lato"/>
                <a:ea typeface="Lato"/>
                <a:cs typeface="Lato"/>
                <a:sym typeface="Lato"/>
              </a:rPr>
              <a:t> will use this backend. </a:t>
            </a:r>
            <a:endParaRPr sz="1300">
              <a:solidFill>
                <a:schemeClr val="l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16"/>
          <p:cNvPicPr preferRelativeResize="0"/>
          <p:nvPr/>
        </p:nvPicPr>
        <p:blipFill rotWithShape="1">
          <a:blip r:embed="rId3">
            <a:alphaModFix/>
          </a:blip>
          <a:srcRect b="1200" l="0" r="0" t="1190"/>
          <a:stretch/>
        </p:blipFill>
        <p:spPr>
          <a:xfrm>
            <a:off x="487300" y="1656775"/>
            <a:ext cx="2365875" cy="2318750"/>
          </a:xfrm>
          <a:prstGeom prst="rect">
            <a:avLst/>
          </a:prstGeom>
          <a:noFill/>
          <a:ln>
            <a:noFill/>
          </a:ln>
        </p:spPr>
      </p:pic>
      <p:pic>
        <p:nvPicPr>
          <p:cNvPr id="160" name="Google Shape;160;p16"/>
          <p:cNvPicPr preferRelativeResize="0"/>
          <p:nvPr/>
        </p:nvPicPr>
        <p:blipFill rotWithShape="1">
          <a:blip r:embed="rId4">
            <a:alphaModFix/>
          </a:blip>
          <a:srcRect b="855" l="0" r="0" t="845"/>
          <a:stretch/>
        </p:blipFill>
        <p:spPr>
          <a:xfrm>
            <a:off x="3389863" y="1656775"/>
            <a:ext cx="2368296" cy="2318750"/>
          </a:xfrm>
          <a:prstGeom prst="rect">
            <a:avLst/>
          </a:prstGeom>
          <a:noFill/>
          <a:ln>
            <a:noFill/>
          </a:ln>
        </p:spPr>
      </p:pic>
      <p:pic>
        <p:nvPicPr>
          <p:cNvPr id="161" name="Google Shape;161;p16"/>
          <p:cNvPicPr preferRelativeResize="0"/>
          <p:nvPr/>
        </p:nvPicPr>
        <p:blipFill rotWithShape="1">
          <a:blip r:embed="rId5">
            <a:alphaModFix/>
          </a:blip>
          <a:srcRect b="0" l="1811" r="1811" t="0"/>
          <a:stretch/>
        </p:blipFill>
        <p:spPr>
          <a:xfrm>
            <a:off x="6294844" y="1656775"/>
            <a:ext cx="2261957" cy="2318749"/>
          </a:xfrm>
          <a:prstGeom prst="rect">
            <a:avLst/>
          </a:prstGeom>
          <a:noFill/>
          <a:ln>
            <a:noFill/>
          </a:ln>
        </p:spPr>
      </p:pic>
      <p:sp>
        <p:nvSpPr>
          <p:cNvPr id="162" name="Google Shape;162;p16"/>
          <p:cNvSpPr txBox="1"/>
          <p:nvPr/>
        </p:nvSpPr>
        <p:spPr>
          <a:xfrm>
            <a:off x="1589613" y="364800"/>
            <a:ext cx="5968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chemeClr val="lt1"/>
                </a:solidFill>
                <a:latin typeface="Lato"/>
                <a:ea typeface="Lato"/>
                <a:cs typeface="Lato"/>
                <a:sym typeface="Lato"/>
              </a:rPr>
              <a:t>Team Members</a:t>
            </a:r>
            <a:endParaRPr b="1" sz="2200">
              <a:solidFill>
                <a:schemeClr val="lt1"/>
              </a:solidFill>
              <a:latin typeface="Lato"/>
              <a:ea typeface="Lato"/>
              <a:cs typeface="Lato"/>
              <a:sym typeface="Lato"/>
            </a:endParaRPr>
          </a:p>
        </p:txBody>
      </p:sp>
      <p:sp>
        <p:nvSpPr>
          <p:cNvPr id="163" name="Google Shape;163;p16"/>
          <p:cNvSpPr txBox="1"/>
          <p:nvPr/>
        </p:nvSpPr>
        <p:spPr>
          <a:xfrm>
            <a:off x="487337" y="4099700"/>
            <a:ext cx="2365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Lato"/>
                <a:ea typeface="Lato"/>
                <a:cs typeface="Lato"/>
                <a:sym typeface="Lato"/>
              </a:rPr>
              <a:t>Praveen Raj Gujju</a:t>
            </a:r>
            <a:endParaRPr sz="1200">
              <a:solidFill>
                <a:schemeClr val="lt1"/>
              </a:solidFill>
              <a:latin typeface="Lato"/>
              <a:ea typeface="Lato"/>
              <a:cs typeface="Lato"/>
              <a:sym typeface="Lato"/>
            </a:endParaRPr>
          </a:p>
          <a:p>
            <a:pPr indent="0" lvl="0" marL="0" rtl="0" algn="ctr">
              <a:spcBef>
                <a:spcPts val="0"/>
              </a:spcBef>
              <a:spcAft>
                <a:spcPts val="0"/>
              </a:spcAft>
              <a:buNone/>
            </a:pPr>
            <a:r>
              <a:rPr lang="en" sz="1200">
                <a:solidFill>
                  <a:schemeClr val="lt1"/>
                </a:solidFill>
                <a:latin typeface="Lato"/>
                <a:ea typeface="Lato"/>
                <a:cs typeface="Lato"/>
                <a:sym typeface="Lato"/>
              </a:rPr>
              <a:t>Tester</a:t>
            </a:r>
            <a:endParaRPr sz="1200">
              <a:solidFill>
                <a:schemeClr val="lt1"/>
              </a:solidFill>
              <a:latin typeface="Lato"/>
              <a:ea typeface="Lato"/>
              <a:cs typeface="Lato"/>
              <a:sym typeface="Lato"/>
            </a:endParaRPr>
          </a:p>
        </p:txBody>
      </p:sp>
      <p:sp>
        <p:nvSpPr>
          <p:cNvPr id="164" name="Google Shape;164;p16"/>
          <p:cNvSpPr txBox="1"/>
          <p:nvPr/>
        </p:nvSpPr>
        <p:spPr>
          <a:xfrm>
            <a:off x="3391112" y="4099700"/>
            <a:ext cx="2365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Lato"/>
                <a:ea typeface="Lato"/>
                <a:cs typeface="Lato"/>
                <a:sym typeface="Lato"/>
              </a:rPr>
              <a:t>Anusha Meka</a:t>
            </a:r>
            <a:endParaRPr sz="1200">
              <a:solidFill>
                <a:schemeClr val="lt1"/>
              </a:solidFill>
              <a:latin typeface="Lato"/>
              <a:ea typeface="Lato"/>
              <a:cs typeface="Lato"/>
              <a:sym typeface="Lato"/>
            </a:endParaRPr>
          </a:p>
          <a:p>
            <a:pPr indent="0" lvl="0" marL="0" rtl="0" algn="ctr">
              <a:spcBef>
                <a:spcPts val="0"/>
              </a:spcBef>
              <a:spcAft>
                <a:spcPts val="0"/>
              </a:spcAft>
              <a:buNone/>
            </a:pPr>
            <a:r>
              <a:rPr lang="en" sz="1200">
                <a:solidFill>
                  <a:schemeClr val="lt1"/>
                </a:solidFill>
                <a:latin typeface="Lato"/>
                <a:ea typeface="Lato"/>
                <a:cs typeface="Lato"/>
                <a:sym typeface="Lato"/>
              </a:rPr>
              <a:t>Developer</a:t>
            </a:r>
            <a:endParaRPr sz="1200">
              <a:solidFill>
                <a:schemeClr val="lt1"/>
              </a:solidFill>
              <a:latin typeface="Lato"/>
              <a:ea typeface="Lato"/>
              <a:cs typeface="Lato"/>
              <a:sym typeface="Lato"/>
            </a:endParaRPr>
          </a:p>
        </p:txBody>
      </p:sp>
      <p:sp>
        <p:nvSpPr>
          <p:cNvPr id="165" name="Google Shape;165;p16"/>
          <p:cNvSpPr txBox="1"/>
          <p:nvPr/>
        </p:nvSpPr>
        <p:spPr>
          <a:xfrm>
            <a:off x="6242925" y="4099700"/>
            <a:ext cx="2365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Lato"/>
                <a:ea typeface="Lato"/>
                <a:cs typeface="Lato"/>
                <a:sym typeface="Lato"/>
              </a:rPr>
              <a:t>Sairam Vinjamoori</a:t>
            </a:r>
            <a:endParaRPr sz="1200">
              <a:solidFill>
                <a:schemeClr val="lt1"/>
              </a:solidFill>
              <a:latin typeface="Lato"/>
              <a:ea typeface="Lato"/>
              <a:cs typeface="Lato"/>
              <a:sym typeface="Lato"/>
            </a:endParaRPr>
          </a:p>
          <a:p>
            <a:pPr indent="0" lvl="0" marL="0" rtl="0" algn="ctr">
              <a:spcBef>
                <a:spcPts val="0"/>
              </a:spcBef>
              <a:spcAft>
                <a:spcPts val="0"/>
              </a:spcAft>
              <a:buNone/>
            </a:pPr>
            <a:r>
              <a:rPr lang="en" sz="1200">
                <a:solidFill>
                  <a:schemeClr val="lt1"/>
                </a:solidFill>
                <a:latin typeface="Lato"/>
                <a:ea typeface="Lato"/>
                <a:cs typeface="Lato"/>
                <a:sym typeface="Lato"/>
              </a:rPr>
              <a:t>Developer</a:t>
            </a:r>
            <a:endParaRPr sz="1200">
              <a:solidFill>
                <a:schemeClr val="lt1"/>
              </a:solidFill>
              <a:latin typeface="Lato"/>
              <a:ea typeface="Lato"/>
              <a:cs typeface="Lato"/>
              <a:sym typeface="Lato"/>
            </a:endParaRPr>
          </a:p>
        </p:txBody>
      </p:sp>
      <p:sp>
        <p:nvSpPr>
          <p:cNvPr id="166" name="Google Shape;166;p16"/>
          <p:cNvSpPr/>
          <p:nvPr/>
        </p:nvSpPr>
        <p:spPr>
          <a:xfrm>
            <a:off x="8711275" y="118925"/>
            <a:ext cx="297300" cy="2898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2"/>
          <p:cNvSpPr txBox="1"/>
          <p:nvPr/>
        </p:nvSpPr>
        <p:spPr>
          <a:xfrm>
            <a:off x="2476350" y="2171550"/>
            <a:ext cx="4191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0">
                <a:solidFill>
                  <a:schemeClr val="lt1"/>
                </a:solidFill>
                <a:latin typeface="Lato"/>
                <a:ea typeface="Lato"/>
                <a:cs typeface="Lato"/>
                <a:sym typeface="Lato"/>
              </a:rPr>
              <a:t>Application Demo</a:t>
            </a:r>
            <a:endParaRPr sz="4000">
              <a:solidFill>
                <a:schemeClr val="lt1"/>
              </a:solidFill>
              <a:latin typeface="Lato"/>
              <a:ea typeface="Lato"/>
              <a:cs typeface="Lato"/>
              <a:sym typeface="La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WikiPage Link</a:t>
            </a:r>
            <a:endParaRPr/>
          </a:p>
        </p:txBody>
      </p:sp>
      <p:sp>
        <p:nvSpPr>
          <p:cNvPr id="409" name="Google Shape;409;p53"/>
          <p:cNvSpPr txBox="1"/>
          <p:nvPr>
            <p:ph idx="1" type="body"/>
          </p:nvPr>
        </p:nvSpPr>
        <p:spPr>
          <a:xfrm>
            <a:off x="1297500" y="2264700"/>
            <a:ext cx="7038900" cy="44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u="sng">
                <a:solidFill>
                  <a:schemeClr val="hlink"/>
                </a:solidFill>
                <a:hlinkClick r:id="rId3"/>
              </a:rPr>
              <a:t>https://github.com/htmw/2024S-Code-Avengers/wiki</a:t>
            </a:r>
            <a:endParaRPr sz="2200"/>
          </a:p>
          <a:p>
            <a:pPr indent="0" lvl="0" marL="0" rtl="0" algn="l">
              <a:spcBef>
                <a:spcPts val="1200"/>
              </a:spcBef>
              <a:spcAft>
                <a:spcPts val="1200"/>
              </a:spcAft>
              <a:buNone/>
            </a:pPr>
            <a:r>
              <a:t/>
            </a:r>
            <a:endParaRPr sz="2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17"/>
          <p:cNvPicPr preferRelativeResize="0"/>
          <p:nvPr/>
        </p:nvPicPr>
        <p:blipFill rotWithShape="1">
          <a:blip r:embed="rId3">
            <a:alphaModFix/>
          </a:blip>
          <a:srcRect b="209" l="0" r="0" t="199"/>
          <a:stretch/>
        </p:blipFill>
        <p:spPr>
          <a:xfrm>
            <a:off x="1936575" y="1702025"/>
            <a:ext cx="2365875" cy="2318751"/>
          </a:xfrm>
          <a:prstGeom prst="rect">
            <a:avLst/>
          </a:prstGeom>
          <a:noFill/>
          <a:ln>
            <a:noFill/>
          </a:ln>
        </p:spPr>
      </p:pic>
      <p:pic>
        <p:nvPicPr>
          <p:cNvPr id="172" name="Google Shape;172;p17"/>
          <p:cNvPicPr preferRelativeResize="0"/>
          <p:nvPr/>
        </p:nvPicPr>
        <p:blipFill rotWithShape="1">
          <a:blip r:embed="rId4">
            <a:alphaModFix/>
          </a:blip>
          <a:srcRect b="0" l="2856" r="2866" t="0"/>
          <a:stretch/>
        </p:blipFill>
        <p:spPr>
          <a:xfrm>
            <a:off x="4839138" y="1702025"/>
            <a:ext cx="2368297" cy="2318751"/>
          </a:xfrm>
          <a:prstGeom prst="rect">
            <a:avLst/>
          </a:prstGeom>
          <a:noFill/>
          <a:ln>
            <a:noFill/>
          </a:ln>
        </p:spPr>
      </p:pic>
      <p:sp>
        <p:nvSpPr>
          <p:cNvPr id="173" name="Google Shape;173;p17"/>
          <p:cNvSpPr txBox="1"/>
          <p:nvPr/>
        </p:nvSpPr>
        <p:spPr>
          <a:xfrm>
            <a:off x="1587600" y="355750"/>
            <a:ext cx="5968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chemeClr val="lt1"/>
                </a:solidFill>
                <a:latin typeface="Lato"/>
                <a:ea typeface="Lato"/>
                <a:cs typeface="Lato"/>
                <a:sym typeface="Lato"/>
              </a:rPr>
              <a:t>Team Members</a:t>
            </a:r>
            <a:endParaRPr b="1" sz="2200">
              <a:solidFill>
                <a:schemeClr val="lt1"/>
              </a:solidFill>
              <a:latin typeface="Lato"/>
              <a:ea typeface="Lato"/>
              <a:cs typeface="Lato"/>
              <a:sym typeface="Lato"/>
            </a:endParaRPr>
          </a:p>
        </p:txBody>
      </p:sp>
      <p:sp>
        <p:nvSpPr>
          <p:cNvPr id="174" name="Google Shape;174;p17"/>
          <p:cNvSpPr txBox="1"/>
          <p:nvPr/>
        </p:nvSpPr>
        <p:spPr>
          <a:xfrm>
            <a:off x="1936612" y="4092175"/>
            <a:ext cx="2365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Lato"/>
                <a:ea typeface="Lato"/>
                <a:cs typeface="Lato"/>
                <a:sym typeface="Lato"/>
              </a:rPr>
              <a:t>Krushal Rama</a:t>
            </a:r>
            <a:endParaRPr sz="1200">
              <a:solidFill>
                <a:schemeClr val="lt1"/>
              </a:solidFill>
              <a:latin typeface="Lato"/>
              <a:ea typeface="Lato"/>
              <a:cs typeface="Lato"/>
              <a:sym typeface="Lato"/>
            </a:endParaRPr>
          </a:p>
          <a:p>
            <a:pPr indent="0" lvl="0" marL="0" rtl="0" algn="ctr">
              <a:spcBef>
                <a:spcPts val="0"/>
              </a:spcBef>
              <a:spcAft>
                <a:spcPts val="0"/>
              </a:spcAft>
              <a:buNone/>
            </a:pPr>
            <a:r>
              <a:rPr lang="en" sz="1200">
                <a:solidFill>
                  <a:schemeClr val="lt1"/>
                </a:solidFill>
                <a:latin typeface="Lato"/>
                <a:ea typeface="Lato"/>
                <a:cs typeface="Lato"/>
                <a:sym typeface="Lato"/>
              </a:rPr>
              <a:t>Developer</a:t>
            </a:r>
            <a:endParaRPr sz="1200">
              <a:solidFill>
                <a:schemeClr val="lt1"/>
              </a:solidFill>
              <a:latin typeface="Lato"/>
              <a:ea typeface="Lato"/>
              <a:cs typeface="Lato"/>
              <a:sym typeface="Lato"/>
            </a:endParaRPr>
          </a:p>
        </p:txBody>
      </p:sp>
      <p:sp>
        <p:nvSpPr>
          <p:cNvPr id="175" name="Google Shape;175;p17"/>
          <p:cNvSpPr txBox="1"/>
          <p:nvPr/>
        </p:nvSpPr>
        <p:spPr>
          <a:xfrm>
            <a:off x="4840387" y="4092175"/>
            <a:ext cx="2365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Lato"/>
                <a:ea typeface="Lato"/>
                <a:cs typeface="Lato"/>
                <a:sym typeface="Lato"/>
              </a:rPr>
              <a:t>Alekhya Bommineni</a:t>
            </a:r>
            <a:endParaRPr sz="1200">
              <a:solidFill>
                <a:schemeClr val="lt1"/>
              </a:solidFill>
              <a:latin typeface="Lato"/>
              <a:ea typeface="Lato"/>
              <a:cs typeface="Lato"/>
              <a:sym typeface="Lato"/>
            </a:endParaRPr>
          </a:p>
          <a:p>
            <a:pPr indent="0" lvl="0" marL="0" rtl="0" algn="ctr">
              <a:spcBef>
                <a:spcPts val="0"/>
              </a:spcBef>
              <a:spcAft>
                <a:spcPts val="0"/>
              </a:spcAft>
              <a:buNone/>
            </a:pPr>
            <a:r>
              <a:rPr lang="en" sz="1200">
                <a:solidFill>
                  <a:schemeClr val="lt1"/>
                </a:solidFill>
                <a:latin typeface="Lato"/>
                <a:ea typeface="Lato"/>
                <a:cs typeface="Lato"/>
                <a:sym typeface="Lato"/>
              </a:rPr>
              <a:t>Developer</a:t>
            </a:r>
            <a:endParaRPr sz="1200">
              <a:solidFill>
                <a:schemeClr val="lt1"/>
              </a:solidFill>
              <a:latin typeface="Lato"/>
              <a:ea typeface="Lato"/>
              <a:cs typeface="Lato"/>
              <a:sym typeface="Lato"/>
            </a:endParaRPr>
          </a:p>
        </p:txBody>
      </p:sp>
      <p:sp>
        <p:nvSpPr>
          <p:cNvPr id="176" name="Google Shape;176;p17"/>
          <p:cNvSpPr/>
          <p:nvPr/>
        </p:nvSpPr>
        <p:spPr>
          <a:xfrm>
            <a:off x="8622100" y="147725"/>
            <a:ext cx="297300" cy="2898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Changes due to Professor’s Feedback</a:t>
            </a:r>
            <a:endParaRPr/>
          </a:p>
        </p:txBody>
      </p:sp>
      <p:sp>
        <p:nvSpPr>
          <p:cNvPr id="182" name="Google Shape;182;p1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Added pictures to Team Members slide</a:t>
            </a:r>
            <a:endParaRPr/>
          </a:p>
          <a:p>
            <a:pPr indent="-311150" lvl="0" marL="457200" rtl="0" algn="l">
              <a:spcBef>
                <a:spcPts val="0"/>
              </a:spcBef>
              <a:spcAft>
                <a:spcPts val="0"/>
              </a:spcAft>
              <a:buSzPts val="1300"/>
              <a:buChar char="●"/>
            </a:pPr>
            <a:r>
              <a:rPr lang="en"/>
              <a:t>Added explanation of how we are using the technologies</a:t>
            </a:r>
            <a:endParaRPr/>
          </a:p>
          <a:p>
            <a:pPr indent="-311150" lvl="0" marL="457200" rtl="0" algn="l">
              <a:spcBef>
                <a:spcPts val="0"/>
              </a:spcBef>
              <a:spcAft>
                <a:spcPts val="0"/>
              </a:spcAft>
              <a:buSzPts val="1300"/>
              <a:buChar char="●"/>
            </a:pPr>
            <a:r>
              <a:rPr lang="en"/>
              <a:t>Added algorithms slide</a:t>
            </a:r>
            <a:endParaRPr/>
          </a:p>
          <a:p>
            <a:pPr indent="-311150" lvl="0" marL="457200" rtl="0" algn="l">
              <a:spcBef>
                <a:spcPts val="0"/>
              </a:spcBef>
              <a:spcAft>
                <a:spcPts val="0"/>
              </a:spcAft>
              <a:buSzPts val="1300"/>
              <a:buChar char="●"/>
            </a:pPr>
            <a:r>
              <a:rPr lang="en"/>
              <a:t>Added full project backlog</a:t>
            </a:r>
            <a:endParaRPr/>
          </a:p>
          <a:p>
            <a:pPr indent="-311150" lvl="0" marL="457200" rtl="0" algn="l">
              <a:spcBef>
                <a:spcPts val="0"/>
              </a:spcBef>
              <a:spcAft>
                <a:spcPts val="0"/>
              </a:spcAft>
              <a:buSzPts val="1300"/>
              <a:buChar char="●"/>
            </a:pPr>
            <a:r>
              <a:rPr lang="en"/>
              <a:t>Deleted market analysis slide, as it was </a:t>
            </a:r>
            <a:r>
              <a:rPr lang="en"/>
              <a:t>unneeded</a:t>
            </a:r>
            <a:r>
              <a:rPr lang="en"/>
              <a:t>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Slides with changes have this icon: </a:t>
            </a:r>
            <a:endParaRPr/>
          </a:p>
        </p:txBody>
      </p:sp>
      <p:sp>
        <p:nvSpPr>
          <p:cNvPr id="183" name="Google Shape;183;p18"/>
          <p:cNvSpPr/>
          <p:nvPr/>
        </p:nvSpPr>
        <p:spPr>
          <a:xfrm>
            <a:off x="3931975" y="3300175"/>
            <a:ext cx="297300" cy="2898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Problem Statement</a:t>
            </a:r>
            <a:endParaRPr/>
          </a:p>
        </p:txBody>
      </p:sp>
      <p:sp>
        <p:nvSpPr>
          <p:cNvPr id="189" name="Google Shape;189;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sz="1100">
                <a:latin typeface="Montserrat"/>
                <a:ea typeface="Montserrat"/>
                <a:cs typeface="Montserrat"/>
                <a:sym typeface="Montserrat"/>
              </a:rPr>
              <a:t>Recommendation systems are incredibly important to how users find new products, information and suggestions. These systems are great but can have biases in what they recommend. This is especially prevalent in the book industry where recommendation systems tend to </a:t>
            </a:r>
            <a:r>
              <a:rPr lang="en" sz="1100">
                <a:latin typeface="Montserrat"/>
                <a:ea typeface="Montserrat"/>
                <a:cs typeface="Montserrat"/>
                <a:sym typeface="Montserrat"/>
              </a:rPr>
              <a:t>prioritize</a:t>
            </a:r>
            <a:r>
              <a:rPr lang="en" sz="1100">
                <a:latin typeface="Montserrat"/>
                <a:ea typeface="Montserrat"/>
                <a:cs typeface="Montserrat"/>
                <a:sym typeface="Montserrat"/>
              </a:rPr>
              <a:t> white authors and authors that are more popular, this leads to people getting a less diverse set of recommendations instead of truly discovering things that are different that they might like. </a:t>
            </a:r>
            <a:endParaRPr sz="1100">
              <a:latin typeface="Montserrat"/>
              <a:ea typeface="Montserrat"/>
              <a:cs typeface="Montserrat"/>
              <a:sym typeface="Montserrat"/>
            </a:endParaRPr>
          </a:p>
          <a:p>
            <a:pPr indent="0" lvl="0" marL="0" rtl="0" algn="l">
              <a:lnSpc>
                <a:spcPct val="95000"/>
              </a:lnSpc>
              <a:spcBef>
                <a:spcPts val="0"/>
              </a:spcBef>
              <a:spcAft>
                <a:spcPts val="0"/>
              </a:spcAft>
              <a:buNone/>
            </a:pPr>
            <a:r>
              <a:t/>
            </a:r>
            <a:endParaRPr sz="1100">
              <a:latin typeface="Montserrat"/>
              <a:ea typeface="Montserrat"/>
              <a:cs typeface="Montserrat"/>
              <a:sym typeface="Montserrat"/>
            </a:endParaRPr>
          </a:p>
          <a:p>
            <a:pPr indent="0" lvl="0" marL="0" rtl="0" algn="l">
              <a:lnSpc>
                <a:spcPct val="95000"/>
              </a:lnSpc>
              <a:spcBef>
                <a:spcPts val="0"/>
              </a:spcBef>
              <a:spcAft>
                <a:spcPts val="0"/>
              </a:spcAft>
              <a:buNone/>
            </a:pPr>
            <a:r>
              <a:rPr lang="en" sz="1100">
                <a:latin typeface="Montserrat"/>
                <a:ea typeface="Montserrat"/>
                <a:cs typeface="Montserrat"/>
                <a:sym typeface="Montserrat"/>
              </a:rPr>
              <a:t>It’s important for people to get information from a variety of different voices with different experiences than their own, unfortunately most recommendation systems limit </a:t>
            </a:r>
            <a:r>
              <a:rPr lang="en" sz="1100">
                <a:latin typeface="Montserrat"/>
                <a:ea typeface="Montserrat"/>
                <a:cs typeface="Montserrat"/>
                <a:sym typeface="Montserrat"/>
              </a:rPr>
              <a:t>exposure</a:t>
            </a:r>
            <a:r>
              <a:rPr lang="en" sz="1100">
                <a:latin typeface="Montserrat"/>
                <a:ea typeface="Montserrat"/>
                <a:cs typeface="Montserrat"/>
                <a:sym typeface="Montserrat"/>
              </a:rPr>
              <a:t> to different perspectives.</a:t>
            </a:r>
            <a:endParaRPr sz="1100">
              <a:latin typeface="Montserrat"/>
              <a:ea typeface="Montserrat"/>
              <a:cs typeface="Montserrat"/>
              <a:sym typeface="Montserrat"/>
            </a:endParaRPr>
          </a:p>
          <a:p>
            <a:pPr indent="0" lvl="0" marL="0" rtl="0" algn="l">
              <a:lnSpc>
                <a:spcPct val="95000"/>
              </a:lnSpc>
              <a:spcBef>
                <a:spcPts val="0"/>
              </a:spcBef>
              <a:spcAft>
                <a:spcPts val="0"/>
              </a:spcAft>
              <a:buNone/>
            </a:pPr>
            <a:r>
              <a:t/>
            </a:r>
            <a:endParaRPr sz="1100">
              <a:latin typeface="Montserrat"/>
              <a:ea typeface="Montserrat"/>
              <a:cs typeface="Montserrat"/>
              <a:sym typeface="Montserrat"/>
            </a:endParaRPr>
          </a:p>
          <a:p>
            <a:pPr indent="0" lvl="0" marL="0" rtl="0" algn="l">
              <a:lnSpc>
                <a:spcPct val="95000"/>
              </a:lnSpc>
              <a:spcBef>
                <a:spcPts val="0"/>
              </a:spcBef>
              <a:spcAft>
                <a:spcPts val="0"/>
              </a:spcAft>
              <a:buNone/>
            </a:pPr>
            <a:r>
              <a:rPr lang="en" sz="1100">
                <a:latin typeface="Montserrat"/>
                <a:ea typeface="Montserrat"/>
                <a:cs typeface="Montserrat"/>
                <a:sym typeface="Montserrat"/>
              </a:rPr>
              <a:t>We intend to research and develop a way for readers to find new authors that are under the radar and authors that have different life experiences. The application will combine this recommendation system with an e-commerce site where the user can purchase the books that are recommended. </a:t>
            </a:r>
            <a:endParaRPr sz="1100">
              <a:latin typeface="Montserrat"/>
              <a:ea typeface="Montserrat"/>
              <a:cs typeface="Montserrat"/>
              <a:sym typeface="Montserrat"/>
            </a:endParaRPr>
          </a:p>
          <a:p>
            <a:pPr indent="0" lvl="0" marL="0" rtl="0" algn="l">
              <a:lnSpc>
                <a:spcPct val="95000"/>
              </a:lnSpc>
              <a:spcBef>
                <a:spcPts val="0"/>
              </a:spcBef>
              <a:spcAft>
                <a:spcPts val="1200"/>
              </a:spcAft>
              <a:buNone/>
            </a:pPr>
            <a:r>
              <a:t/>
            </a:r>
            <a:endParaRPr sz="1100">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0"/>
          <p:cNvSpPr txBox="1"/>
          <p:nvPr>
            <p:ph type="title"/>
          </p:nvPr>
        </p:nvSpPr>
        <p:spPr>
          <a:xfrm>
            <a:off x="1297500" y="393750"/>
            <a:ext cx="3798900" cy="63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 Description</a:t>
            </a:r>
            <a:endParaRPr/>
          </a:p>
        </p:txBody>
      </p:sp>
      <p:pic>
        <p:nvPicPr>
          <p:cNvPr id="195" name="Google Shape;195;p20"/>
          <p:cNvPicPr preferRelativeResize="0"/>
          <p:nvPr/>
        </p:nvPicPr>
        <p:blipFill>
          <a:blip r:embed="rId3">
            <a:alphaModFix/>
          </a:blip>
          <a:stretch>
            <a:fillRect/>
          </a:stretch>
        </p:blipFill>
        <p:spPr>
          <a:xfrm>
            <a:off x="2638726" y="1027639"/>
            <a:ext cx="3798901" cy="377588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1"/>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Personas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